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7"/>
  </p:notesMasterIdLst>
  <p:sldIdLst>
    <p:sldId id="256" r:id="rId3"/>
    <p:sldId id="258" r:id="rId4"/>
    <p:sldId id="259" r:id="rId5"/>
    <p:sldId id="260" r:id="rId6"/>
    <p:sldId id="264" r:id="rId7"/>
    <p:sldId id="261" r:id="rId8"/>
    <p:sldId id="265" r:id="rId9"/>
    <p:sldId id="266" r:id="rId10"/>
    <p:sldId id="267" r:id="rId11"/>
    <p:sldId id="275" r:id="rId12"/>
    <p:sldId id="276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9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9144000" cy="5143500" type="screen16x9"/>
  <p:notesSz cx="6858000" cy="9144000"/>
  <p:embeddedFontLst>
    <p:embeddedFont>
      <p:font typeface="Noto Sans KR" panose="020B0600000101010101" charset="-127"/>
      <p:regular r:id="rId38"/>
      <p:bold r:id="rId39"/>
    </p:embeddedFont>
    <p:embeddedFont>
      <p:font typeface="Barlow Semi Condensed" panose="00000506000000000000" pitchFamily="2" charset="0"/>
      <p:regular r:id="rId40"/>
      <p:bold r:id="rId41"/>
      <p:italic r:id="rId42"/>
      <p:boldItalic r:id="rId43"/>
    </p:embeddedFont>
    <p:embeddedFont>
      <p:font typeface="Barlow Semi Condensed Light" panose="00000406000000000000" pitchFamily="2" charset="0"/>
      <p:regular r:id="rId44"/>
      <p:bold r:id="rId45"/>
      <p:italic r:id="rId46"/>
      <p:boldItalic r:id="rId47"/>
    </p:embeddedFont>
    <p:embeddedFont>
      <p:font typeface="Barlow Semi Condensed Medium" panose="00000606000000000000" pitchFamily="2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Fjalla One" panose="020B0600000101010101" charset="0"/>
      <p:regular r:id="rId56"/>
    </p:embeddedFont>
    <p:embeddedFont>
      <p:font typeface="Plus Jakarta Sans" panose="020B0600000101010101" charset="0"/>
      <p:bold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c1dfc06604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2c1dfc06604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2c1dfc06604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2c1dfc06604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2c1f99777e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2c1f99777e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6b6e1df1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26b6e1df1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26b6e1df10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26b6e1df10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c1dfc06604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2c1dfc06604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28f03ec58f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28f03ec58f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2c1dfc06604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2c1dfc06604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28f03ec58f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28f03ec58f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c0e1859392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2c0e1859392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c1dfc0660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2" name="Google Shape;2572;g2c1dfc06604_0_151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573" name="Google Shape;2573;g2c1dfc06604_0_151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2c1dfc0660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0" name="Google Shape;2610;g2c1dfc06604_0_7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611" name="Google Shape;2611;g2c1dfc06604_0_7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28f03ec58f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9" name="Google Shape;2659;g28f03ec58f8_0_11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660" name="Google Shape;2660;g28f03ec58f8_0_11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22</a:t>
            </a:fld>
            <a:endParaRPr sz="6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2c1f99777e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8" name="Google Shape;2698;g2c1f99777e3_6_0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699" name="Google Shape;2699;g2c1f99777e3_6_0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23</a:t>
            </a:fld>
            <a:endParaRPr sz="6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2c2575586e9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1" name="Google Shape;2711;g2c2575586e9_4_17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712" name="Google Shape;2712;g2c2575586e9_4_17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2c2575586e9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28625"/>
            <a:ext cx="2057400" cy="115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3" name="Google Shape;2723;g2c2575586e9_4_48:notes"/>
          <p:cNvSpPr txBox="1">
            <a:spLocks noGrp="1"/>
          </p:cNvSpPr>
          <p:nvPr>
            <p:ph type="body" idx="1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2724" name="Google Shape;2724;g2c2575586e9_4_48:notes"/>
          <p:cNvSpPr txBox="1">
            <a:spLocks noGrp="1"/>
          </p:cNvSpPr>
          <p:nvPr>
            <p:ph type="sldNum" idx="12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20950" rIns="41900" bIns="209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25</a:t>
            </a:fld>
            <a:endParaRPr sz="6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c0e1859392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2c0e1859392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611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c1f99777e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2c1f99777e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c1f99777e3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c1f99777e3_1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7" name="Google Shape;3497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7" name="Google Shape;3517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2c2575586e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2c2575586e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8f03ec58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8f03ec58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c0e1859392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2c0e1859392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2c0e1859392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2c0e1859392_1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5" name="Google Shape;15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" name="Google Shape;22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3" name="Google Shape;33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7" name="Google Shape;37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1" name="Google Shape;41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2" name="Google Shape;63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9" name="Google Shape;639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5" name="Google Shape;645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53" name="Google Shape;653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54" name="Google Shape;654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55" name="Google Shape;655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56" name="Google Shape;656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57" name="Google Shape;657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58" name="Google Shape;658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59" name="Google Shape;659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1" name="Google Shape;661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62" name="Google Shape;662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67" name="Google Shape;667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8" name="Google Shape;67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82" name="Google Shape;682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83" name="Google Shape;683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84" name="Google Shape;684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85" name="Google Shape;685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86" name="Google Shape;686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87" name="Google Shape;687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88" name="Google Shape;688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89" name="Google Shape;689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2" name="Google Shape;692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93" name="Google Shape;69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98" name="Google Shape;698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05" name="Google Shape;705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8" name="Google Shape;708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9" name="Google Shape;709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10" name="Google Shape;710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17" name="Google Shape;717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22" name="Google Shape;722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9" name="Google Shape;729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0" name="Google Shape;730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31" name="Google Shape;731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36" name="Google Shape;736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2" name="Google Shape;742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4" name="Google Shape;744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45" name="Google Shape;745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52" name="Google Shape;752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7" name="Google Shape;757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62" name="Google Shape;762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66" name="Google Shape;766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0" name="Google Shape;770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2" name="Google Shape;772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4" name="Google Shape;774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5" name="Google Shape;77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9" name="Google Shape;779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0" name="Google Shape;780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5" name="Google Shape;785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6" name="Google Shape;786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7" name="Google Shape;787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88" name="Google Shape;788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89" name="Google Shape;789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90" name="Google Shape;790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Google Shape;792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4" name="Google Shape;794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95" name="Google Shape;795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02" name="Google Shape;802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07" name="Google Shape;807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12" name="Google Shape;812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19" name="Google Shape;81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2" name="Google Shape;822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5" name="Google Shape;825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26" name="Google Shape;826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33" name="Google Shape;833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38" name="Google Shape;838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49" name="Google Shape;84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53" name="Google Shape;85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60" name="Google Shape;860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64" name="Google Shape;864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69" name="Google Shape;869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0" name="Google Shape;880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81" name="Google Shape;881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88" name="Google Shape;888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93" name="Google Shape;893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6" name="Google Shape;896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" name="Google Shape;897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0" name="Google Shape;900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01" name="Google Shape;901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08" name="Google Shape;908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13" name="Google Shape;913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25" name="Google Shape;925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31" name="Google Shape;931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2" name="Google Shape;932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33" name="Google Shape;933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7" name="Google Shape;937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38" name="Google Shape;938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45" name="Google Shape;945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50" name="Google Shape;950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55" name="Google Shape;955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62" name="Google Shape;96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5" name="Google Shape;965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7" name="Google Shape;967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8" name="Google Shape;968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69" name="Google Shape;969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76" name="Google Shape;976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81" name="Google Shape;981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92" name="Google Shape;99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96" name="Google Shape;996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00" name="Google Shape;1000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6" name="Google Shape;1006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07" name="Google Shape;1007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09" name="Google Shape;1009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0" name="Google Shape;1010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11" name="Google Shape;1011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5" name="Google Shape;1015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16" name="Google Shape;1016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23" name="Google Shape;1023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28" name="Google Shape;1028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33" name="Google Shape;1033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40" name="Google Shape;104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3" name="Google Shape;1043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6" name="Google Shape;1046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47" name="Google Shape;104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54" name="Google Shape;105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59" name="Google Shape;105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3" name="Google Shape;1063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70" name="Google Shape;107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74" name="Google Shape;1074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78" name="Google Shape;1078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7" name="Google Shape;47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" name="Google Shape;54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1" name="Google Shape;71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" name="Google Shape;72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" name="Google Shape;105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" name="Google Shape;107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84" name="Google Shape;108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85" name="Google Shape;108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87" name="Google Shape;108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88" name="Google Shape;108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109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98" name="Google Shape;109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4" name="Google Shape;110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05" name="Google Shape;110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06" name="Google Shape;110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07" name="Google Shape;110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08" name="Google Shape;110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09" name="Google Shape;110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0" name="Google Shape;1110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Google Shape;1112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3" name="Google Shape;1113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14" name="Google Shape;1114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15" name="Google Shape;1115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21" name="Google Shape;1121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7" name="Google Shape;1127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9" name="Google Shape;1129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30" name="Google Shape;1130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7" name="Google Shape;1137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42" name="Google Shape;1142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47" name="Google Shape;1147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51" name="Google Shape;1151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55" name="Google Shape;1155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56" name="Google Shape;1156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57" name="Google Shape;1157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58" name="Google Shape;1158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59" name="Google Shape;1159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60" name="Google Shape;116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8" name="Google Shape;1208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10" name="Google Shape;1210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11" name="Google Shape;1211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16" name="Google Shape;1216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2" name="Google Shape;1222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4" name="Google Shape;1224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5" name="Google Shape;1225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2" name="Google Shape;1232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37" name="Google Shape;1237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2" name="Google Shape;1242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46" name="Google Shape;1246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52" name="Google Shape;1252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5" name="Google Shape;1255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56" name="Google Shape;1256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63" name="Google Shape;1263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74" name="Google Shape;127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78" name="Google Shape;127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82" name="Google Shape;128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5" name="Google Shape;1285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7" name="Google Shape;1287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88" name="Google Shape;1288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95" name="Google Shape;1295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" name="Google Shape;1299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00" name="Google Shape;1300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05" name="Google Shape;130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09" name="Google Shape;130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15" name="Google Shape;1315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8" name="Google Shape;1318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19" name="Google Shape;1319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24" name="Google Shape;1324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31" name="Google Shape;1331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34" name="Google Shape;1334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5" name="Google Shape;1335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36" name="Google Shape;1336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43" name="Google Shape;1343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48" name="Google Shape;1348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3" name="Google Shape;1353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5" name="Google Shape;1355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7" name="Google Shape;1357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58" name="Google Shape;1358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65" name="Google Shape;1365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70" name="Google Shape;1370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75" name="Google Shape;1375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82" name="Google Shape;138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85" name="Google Shape;1385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88" name="Google Shape;1388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89" name="Google Shape;1389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96" name="Google Shape;1396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01" name="Google Shape;1401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12" name="Google Shape;141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16" name="Google Shape;141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9" name="Google Shape;1419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20" name="Google Shape;142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2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oogle Shape;1425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426" name="Google Shape;1426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8" name="Google Shape;1428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34" name="Google Shape;1434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39" name="Google Shape;1439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5" name="Google Shape;144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48" name="Google Shape;1448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49" name="Google Shape;1449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50" name="Google Shape;145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1" name="Google Shape;1461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62" name="Google Shape;146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66" name="Google Shape;1466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7" name="Google Shape;1467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68" name="Google Shape;1468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4" name="Google Shape;1474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5" name="Google Shape;1475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9" name="Google Shape;1479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80" name="Google Shape;1480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85" name="Google Shape;148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89" name="Google Shape;148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2" name="Google Shape;1492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93" name="Google Shape;1493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97" name="Google Shape;149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00" name="Google Shape;1500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1" name="Google Shape;1501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02" name="Google Shape;1502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09" name="Google Shape;1509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3" name="Google Shape;1513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14" name="Google Shape;1514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0" name="Google Shape;1520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21" name="Google Shape;1521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5" name="Google Shape;1525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26" name="Google Shape;1526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0" name="Google Shape;1530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31" name="Google Shape;1531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41" name="Google Shape;1541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44" name="Google Shape;1544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45" name="Google Shape;154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52" name="Google Shape;155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57" name="Google Shape;155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1" name="Google Shape;1561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68" name="Google Shape;156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1" name="Google Shape;1571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72" name="Google Shape;1572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5" name="Google Shape;157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78" name="Google Shape;157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81" name="Google Shape;158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82" name="Google Shape;158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3" name="Google Shape;158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4" name="Google Shape;158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6" name="Google Shape;158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87" name="Google Shape;158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3" name="Google Shape;159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94" name="Google Shape;159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8" name="Google Shape;159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99" name="Google Shape;159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160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04" name="Google Shape;160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14" name="Google Shape;161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5" name="Google Shape;161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6" name="Google Shape;161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17" name="Google Shape;161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18" name="Google Shape;161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4" name="Google Shape;162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25" name="Google Shape;162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9" name="Google Shape;162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4" name="Google Shape;163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0" name="Google Shape;164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41" name="Google Shape;164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4" name="Google Shape;164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8" name="Google Shape;164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49" name="Google Shape;164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4" name="Google Shape;114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5" name="Google Shape;115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0" name="Google Shape;120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1" name="Google Shape;121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9" name="Google Shape;129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8" name="Google Shape;138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9" name="Google Shape;139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2" name="Google Shape;172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4" name="Google Shape;174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52" name="Google Shape;1652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53" name="Google Shape;1653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4" name="Google Shape;1654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55" name="Google Shape;1655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6" name="Google Shape;1656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3" name="Google Shape;1673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4" name="Google Shape;1674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1" name="Google Shape;1681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82" name="Google Shape;1682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6" name="Google Shape;1686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87" name="Google Shape;1687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1" name="Google Shape;1691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92" name="Google Shape;1692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96" name="Google Shape;1696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9" name="Google Shape;1699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00" name="Google Shape;1700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3" name="Google Shape;1703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04" name="Google Shape;1704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7" name="Google Shape;1707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9" name="Google Shape;1709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7" name="Google Shape;47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" name="Google Shape;54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1" name="Google Shape;71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" name="Google Shape;72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" name="Google Shape;105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" name="Google Shape;107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70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3" name="Google Shape;18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7" name="Google Shape;18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8" name="Google Shape;18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9" name="Google Shape;18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0" name="Google Shape;19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6" name="Google Shape;20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7" name="Google Shape;20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5" name="Google Shape;21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7" name="Google Shape;23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0" name="Google Shape;24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0" name="Google Shape;250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1" name="Google Shape;251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2" name="Google Shape;252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4" name="Google Shape;264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8" name="Google Shape;268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9" name="Google Shape;269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7" name="Google Shape;287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1" name="Google Shape;291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5" name="Google Shape;295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298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9" name="Google Shape;299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2" name="Google Shape;302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1" name="Google Shape;311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2" name="Google Shape;312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" name="Google Shape;315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6" name="Google Shape;316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3" name="Google Shape;323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4" name="Google Shape;334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5" name="Google Shape;345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8" name="Google Shape;348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5" name="Google Shape;355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0" name="Google Shape;360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5" name="Google Shape;365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5" name="Google Shape;375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8" name="Google Shape;378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9" name="Google Shape;379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3" name="Google Shape;383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6" name="Google Shape;396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1" name="Google Shape;401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1" name="Google Shape;411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4" name="Google Shape;414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2" name="Google Shape;422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" name="Google Shape;431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8" name="Google Shape;43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5" name="Google Shape;44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8" name="Google Shape;448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9" name="Google Shape;449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3" name="Google Shape;453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0" name="Google Shape;460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5" name="Google Shape;475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9" name="Google Shape;479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2" name="Google Shape;482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Google Shape;484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5" name="Google Shape;48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2" name="Google Shape;49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7" name="Google Shape;497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2" name="Google Shape;502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6" name="Google Shape;506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</a:defRPr>
            </a:lvl1pPr>
            <a:lvl2pPr lvl="1">
              <a:buNone/>
              <a:defRPr>
                <a:solidFill>
                  <a:schemeClr val="accent5"/>
                </a:solidFill>
              </a:defRPr>
            </a:lvl2pPr>
            <a:lvl3pPr lvl="2">
              <a:buNone/>
              <a:defRPr>
                <a:solidFill>
                  <a:schemeClr val="accent5"/>
                </a:solidFill>
              </a:defRPr>
            </a:lvl3pPr>
            <a:lvl4pPr lvl="3">
              <a:buNone/>
              <a:defRPr>
                <a:solidFill>
                  <a:schemeClr val="accent5"/>
                </a:solidFill>
              </a:defRPr>
            </a:lvl4pPr>
            <a:lvl5pPr lvl="4">
              <a:buNone/>
              <a:defRPr>
                <a:solidFill>
                  <a:schemeClr val="accent5"/>
                </a:solidFill>
              </a:defRPr>
            </a:lvl5pPr>
            <a:lvl6pPr lvl="5">
              <a:buNone/>
              <a:defRPr>
                <a:solidFill>
                  <a:schemeClr val="accent5"/>
                </a:solidFill>
              </a:defRPr>
            </a:lvl6pPr>
            <a:lvl7pPr lvl="6">
              <a:buNone/>
              <a:defRPr>
                <a:solidFill>
                  <a:schemeClr val="accent5"/>
                </a:solidFill>
              </a:defRPr>
            </a:lvl7pPr>
            <a:lvl8pPr lvl="7">
              <a:buNone/>
              <a:defRPr>
                <a:solidFill>
                  <a:schemeClr val="accent5"/>
                </a:solidFill>
              </a:defRPr>
            </a:lvl8pPr>
            <a:lvl9pPr lvl="8">
              <a:buNone/>
              <a:defRPr>
                <a:solidFill>
                  <a:schemeClr val="accent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12" name="Google Shape;512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" name="Google Shape;515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6" name="Google Shape;516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1" name="Google Shape;521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7" name="Google Shape;527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9" name="Google Shape;529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0" name="Google Shape;530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7" name="Google Shape;53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2" name="Google Shape;542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7" name="Google Shape;54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1" name="Google Shape;55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a8cffdfb19564bd79c90d47b8827201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5"/>
          <p:cNvSpPr txBox="1">
            <a:spLocks noGrp="1"/>
          </p:cNvSpPr>
          <p:nvPr>
            <p:ph type="subTitle" idx="1"/>
          </p:nvPr>
        </p:nvSpPr>
        <p:spPr>
          <a:xfrm>
            <a:off x="5724175" y="3794725"/>
            <a:ext cx="30936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70707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육회비빔밥</a:t>
            </a:r>
            <a:endParaRPr sz="2100" b="1">
              <a:solidFill>
                <a:srgbClr val="70707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8C8C8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723" name="Google Shape;1723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724" name="Google Shape;1724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35"/>
          <p:cNvSpPr txBox="1">
            <a:spLocks noGrp="1"/>
          </p:cNvSpPr>
          <p:nvPr>
            <p:ph type="ctrTitle"/>
          </p:nvPr>
        </p:nvSpPr>
        <p:spPr>
          <a:xfrm>
            <a:off x="4343223" y="2002525"/>
            <a:ext cx="44745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RMBB</a:t>
            </a:r>
            <a:br>
              <a:rPr lang="en" sz="5000" b="1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" sz="50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ERP Solution</a:t>
            </a:r>
            <a:endParaRPr sz="5000"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18" name="Google Shape;19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213" y="4617689"/>
            <a:ext cx="3093541" cy="42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5" name="Google Shape;24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906900"/>
            <a:ext cx="6452959" cy="4191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pic>
      <p:sp>
        <p:nvSpPr>
          <p:cNvPr id="2436" name="Google Shape;2436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437" name="Google Shape;2437;p54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WBS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2" name="Google Shape;2442;p55"/>
          <p:cNvCxnSpPr/>
          <p:nvPr/>
        </p:nvCxnSpPr>
        <p:spPr>
          <a:xfrm>
            <a:off x="3581473" y="1396549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3" name="Google Shape;2443;p55"/>
          <p:cNvCxnSpPr/>
          <p:nvPr/>
        </p:nvCxnSpPr>
        <p:spPr>
          <a:xfrm>
            <a:off x="4947614" y="1396549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4" name="Google Shape;2444;p55"/>
          <p:cNvCxnSpPr>
            <a:stCxn id="2445" idx="6"/>
            <a:endCxn id="2446" idx="2"/>
          </p:cNvCxnSpPr>
          <p:nvPr/>
        </p:nvCxnSpPr>
        <p:spPr>
          <a:xfrm rot="10800000" flipH="1">
            <a:off x="2287299" y="1396614"/>
            <a:ext cx="547200" cy="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7" name="Google Shape;2447;p55"/>
          <p:cNvCxnSpPr>
            <a:stCxn id="2448" idx="4"/>
          </p:cNvCxnSpPr>
          <p:nvPr/>
        </p:nvCxnSpPr>
        <p:spPr>
          <a:xfrm>
            <a:off x="4610506" y="1677085"/>
            <a:ext cx="300" cy="2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49" name="Google Shape;2449;p55"/>
          <p:cNvGrpSpPr/>
          <p:nvPr/>
        </p:nvGrpSpPr>
        <p:grpSpPr>
          <a:xfrm>
            <a:off x="4200680" y="1020007"/>
            <a:ext cx="819618" cy="753272"/>
            <a:chOff x="4987056" y="2480342"/>
            <a:chExt cx="809100" cy="809100"/>
          </a:xfrm>
        </p:grpSpPr>
        <p:sp>
          <p:nvSpPr>
            <p:cNvPr id="2450" name="Google Shape;2450;p55"/>
            <p:cNvSpPr/>
            <p:nvPr/>
          </p:nvSpPr>
          <p:spPr>
            <a:xfrm>
              <a:off x="4987056" y="2480342"/>
              <a:ext cx="809100" cy="809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>
              <a:off x="5090423" y="2583719"/>
              <a:ext cx="602400" cy="602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55"/>
          <p:cNvGrpSpPr/>
          <p:nvPr/>
        </p:nvGrpSpPr>
        <p:grpSpPr>
          <a:xfrm>
            <a:off x="5567023" y="1019855"/>
            <a:ext cx="819618" cy="753272"/>
            <a:chOff x="6626363" y="2480342"/>
            <a:chExt cx="809100" cy="809100"/>
          </a:xfrm>
        </p:grpSpPr>
        <p:sp>
          <p:nvSpPr>
            <p:cNvPr id="2452" name="Google Shape;2452;p55"/>
            <p:cNvSpPr/>
            <p:nvPr/>
          </p:nvSpPr>
          <p:spPr>
            <a:xfrm>
              <a:off x="6626363" y="2480342"/>
              <a:ext cx="809100" cy="8091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>
              <a:off x="6729729" y="2583719"/>
              <a:ext cx="602400" cy="602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4" name="Google Shape;2454;p55"/>
          <p:cNvSpPr/>
          <p:nvPr/>
        </p:nvSpPr>
        <p:spPr>
          <a:xfrm>
            <a:off x="4577146" y="1943507"/>
            <a:ext cx="66600" cy="61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55"/>
          <p:cNvSpPr/>
          <p:nvPr/>
        </p:nvSpPr>
        <p:spPr>
          <a:xfrm>
            <a:off x="5950827" y="2392352"/>
            <a:ext cx="66600" cy="61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6" name="Google Shape;2456;p55"/>
          <p:cNvGrpSpPr/>
          <p:nvPr/>
        </p:nvGrpSpPr>
        <p:grpSpPr>
          <a:xfrm>
            <a:off x="1467843" y="1020219"/>
            <a:ext cx="819456" cy="984488"/>
            <a:chOff x="1239243" y="1020219"/>
            <a:chExt cx="819456" cy="984488"/>
          </a:xfrm>
        </p:grpSpPr>
        <p:grpSp>
          <p:nvGrpSpPr>
            <p:cNvPr id="2457" name="Google Shape;2457;p55"/>
            <p:cNvGrpSpPr/>
            <p:nvPr/>
          </p:nvGrpSpPr>
          <p:grpSpPr>
            <a:xfrm>
              <a:off x="1239243" y="1020219"/>
              <a:ext cx="819456" cy="984488"/>
              <a:chOff x="1239243" y="1020219"/>
              <a:chExt cx="819456" cy="984488"/>
            </a:xfrm>
          </p:grpSpPr>
          <p:cxnSp>
            <p:nvCxnSpPr>
              <p:cNvPr id="2458" name="Google Shape;2458;p55"/>
              <p:cNvCxnSpPr>
                <a:stCxn id="2459" idx="4"/>
              </p:cNvCxnSpPr>
              <p:nvPr/>
            </p:nvCxnSpPr>
            <p:spPr>
              <a:xfrm flipH="1">
                <a:off x="1646155" y="1677450"/>
                <a:ext cx="3000" cy="28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60" name="Google Shape;2460;p55"/>
              <p:cNvGrpSpPr/>
              <p:nvPr/>
            </p:nvGrpSpPr>
            <p:grpSpPr>
              <a:xfrm>
                <a:off x="1239243" y="1020219"/>
                <a:ext cx="819456" cy="753390"/>
                <a:chOff x="1708681" y="2480698"/>
                <a:chExt cx="809100" cy="809400"/>
              </a:xfrm>
            </p:grpSpPr>
            <p:sp>
              <p:nvSpPr>
                <p:cNvPr id="2445" name="Google Shape;2445;p55"/>
                <p:cNvSpPr/>
                <p:nvPr/>
              </p:nvSpPr>
              <p:spPr>
                <a:xfrm>
                  <a:off x="1708681" y="2480698"/>
                  <a:ext cx="809100" cy="8094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55"/>
                <p:cNvSpPr/>
                <p:nvPr/>
              </p:nvSpPr>
              <p:spPr>
                <a:xfrm>
                  <a:off x="1812063" y="2584091"/>
                  <a:ext cx="602700" cy="6027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61" name="Google Shape;2461;p55"/>
              <p:cNvSpPr/>
              <p:nvPr/>
            </p:nvSpPr>
            <p:spPr>
              <a:xfrm>
                <a:off x="1615571" y="1943507"/>
                <a:ext cx="66600" cy="61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2" name="Google Shape;2462;p55"/>
            <p:cNvSpPr txBox="1"/>
            <p:nvPr/>
          </p:nvSpPr>
          <p:spPr>
            <a:xfrm>
              <a:off x="1298500" y="1278975"/>
              <a:ext cx="692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1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463" name="Google Shape;2463;p55"/>
          <p:cNvGrpSpPr/>
          <p:nvPr/>
        </p:nvGrpSpPr>
        <p:grpSpPr>
          <a:xfrm>
            <a:off x="2834626" y="1020121"/>
            <a:ext cx="819477" cy="1400094"/>
            <a:chOff x="2606026" y="1020121"/>
            <a:chExt cx="819477" cy="1400094"/>
          </a:xfrm>
        </p:grpSpPr>
        <p:grpSp>
          <p:nvGrpSpPr>
            <p:cNvPr id="2464" name="Google Shape;2464;p55"/>
            <p:cNvGrpSpPr/>
            <p:nvPr/>
          </p:nvGrpSpPr>
          <p:grpSpPr>
            <a:xfrm>
              <a:off x="2606026" y="1020121"/>
              <a:ext cx="819477" cy="1400094"/>
              <a:chOff x="2606026" y="1020121"/>
              <a:chExt cx="819477" cy="1400094"/>
            </a:xfrm>
          </p:grpSpPr>
          <p:cxnSp>
            <p:nvCxnSpPr>
              <p:cNvPr id="2465" name="Google Shape;2465;p55"/>
              <p:cNvCxnSpPr>
                <a:stCxn id="2446" idx="4"/>
              </p:cNvCxnSpPr>
              <p:nvPr/>
            </p:nvCxnSpPr>
            <p:spPr>
              <a:xfrm>
                <a:off x="3015764" y="1773178"/>
                <a:ext cx="0" cy="62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66" name="Google Shape;2466;p55"/>
              <p:cNvGrpSpPr/>
              <p:nvPr/>
            </p:nvGrpSpPr>
            <p:grpSpPr>
              <a:xfrm>
                <a:off x="2606026" y="1020121"/>
                <a:ext cx="819477" cy="753057"/>
                <a:chOff x="3347725" y="2480342"/>
                <a:chExt cx="810000" cy="810000"/>
              </a:xfrm>
            </p:grpSpPr>
            <p:sp>
              <p:nvSpPr>
                <p:cNvPr id="2446" name="Google Shape;2446;p55"/>
                <p:cNvSpPr/>
                <p:nvPr/>
              </p:nvSpPr>
              <p:spPr>
                <a:xfrm>
                  <a:off x="3347725" y="2480342"/>
                  <a:ext cx="810000" cy="810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55"/>
                <p:cNvSpPr/>
                <p:nvPr/>
              </p:nvSpPr>
              <p:spPr>
                <a:xfrm>
                  <a:off x="3451091" y="2583719"/>
                  <a:ext cx="603600" cy="6036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68" name="Google Shape;2468;p55"/>
              <p:cNvSpPr/>
              <p:nvPr/>
            </p:nvSpPr>
            <p:spPr>
              <a:xfrm>
                <a:off x="2981383" y="2359015"/>
                <a:ext cx="66600" cy="61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55"/>
            <p:cNvSpPr txBox="1"/>
            <p:nvPr/>
          </p:nvSpPr>
          <p:spPr>
            <a:xfrm>
              <a:off x="2667963" y="1278975"/>
              <a:ext cx="692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2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sp>
        <p:nvSpPr>
          <p:cNvPr id="2470" name="Google Shape;2470;p55"/>
          <p:cNvSpPr txBox="1"/>
          <p:nvPr/>
        </p:nvSpPr>
        <p:spPr>
          <a:xfrm>
            <a:off x="4246550" y="1287775"/>
            <a:ext cx="692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Week </a:t>
            </a:r>
            <a:r>
              <a:rPr lang="en"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>
              <a:solidFill>
                <a:srgbClr val="49494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471" name="Google Shape;2471;p55"/>
          <p:cNvSpPr txBox="1"/>
          <p:nvPr/>
        </p:nvSpPr>
        <p:spPr>
          <a:xfrm>
            <a:off x="5613800" y="1282875"/>
            <a:ext cx="692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Week </a:t>
            </a:r>
            <a:r>
              <a:rPr lang="en"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>
              <a:solidFill>
                <a:srgbClr val="49494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472" name="Google Shape;2472;p55"/>
          <p:cNvSpPr/>
          <p:nvPr/>
        </p:nvSpPr>
        <p:spPr>
          <a:xfrm>
            <a:off x="6938559" y="1019782"/>
            <a:ext cx="819600" cy="753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55"/>
          <p:cNvSpPr/>
          <p:nvPr/>
        </p:nvSpPr>
        <p:spPr>
          <a:xfrm>
            <a:off x="7043243" y="1115922"/>
            <a:ext cx="610200" cy="560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55"/>
          <p:cNvSpPr txBox="1"/>
          <p:nvPr/>
        </p:nvSpPr>
        <p:spPr>
          <a:xfrm>
            <a:off x="7002150" y="1286413"/>
            <a:ext cx="692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Week </a:t>
            </a:r>
            <a:r>
              <a:rPr lang="en"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5</a:t>
            </a:r>
            <a:endParaRPr>
              <a:solidFill>
                <a:srgbClr val="49494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475" name="Google Shape;2475;p55"/>
          <p:cNvSpPr/>
          <p:nvPr/>
        </p:nvSpPr>
        <p:spPr>
          <a:xfrm>
            <a:off x="7317446" y="1957669"/>
            <a:ext cx="66600" cy="61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6" name="Google Shape;2476;p55"/>
          <p:cNvCxnSpPr>
            <a:stCxn id="2472" idx="4"/>
          </p:cNvCxnSpPr>
          <p:nvPr/>
        </p:nvCxnSpPr>
        <p:spPr>
          <a:xfrm>
            <a:off x="7348359" y="1772782"/>
            <a:ext cx="0" cy="1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7" name="Google Shape;2477;p55"/>
          <p:cNvCxnSpPr/>
          <p:nvPr/>
        </p:nvCxnSpPr>
        <p:spPr>
          <a:xfrm>
            <a:off x="5980344" y="1765673"/>
            <a:ext cx="0" cy="6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8" name="Google Shape;2478;p55"/>
          <p:cNvGrpSpPr/>
          <p:nvPr/>
        </p:nvGrpSpPr>
        <p:grpSpPr>
          <a:xfrm>
            <a:off x="1467888" y="3084114"/>
            <a:ext cx="819477" cy="1400094"/>
            <a:chOff x="2606026" y="1020121"/>
            <a:chExt cx="819477" cy="1400094"/>
          </a:xfrm>
        </p:grpSpPr>
        <p:grpSp>
          <p:nvGrpSpPr>
            <p:cNvPr id="2479" name="Google Shape;2479;p55"/>
            <p:cNvGrpSpPr/>
            <p:nvPr/>
          </p:nvGrpSpPr>
          <p:grpSpPr>
            <a:xfrm>
              <a:off x="2606026" y="1020121"/>
              <a:ext cx="819477" cy="1400094"/>
              <a:chOff x="2606026" y="1020121"/>
              <a:chExt cx="819477" cy="1400094"/>
            </a:xfrm>
          </p:grpSpPr>
          <p:cxnSp>
            <p:nvCxnSpPr>
              <p:cNvPr id="2480" name="Google Shape;2480;p55"/>
              <p:cNvCxnSpPr>
                <a:stCxn id="2481" idx="4"/>
              </p:cNvCxnSpPr>
              <p:nvPr/>
            </p:nvCxnSpPr>
            <p:spPr>
              <a:xfrm>
                <a:off x="3015764" y="1773178"/>
                <a:ext cx="0" cy="62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82" name="Google Shape;2482;p55"/>
              <p:cNvGrpSpPr/>
              <p:nvPr/>
            </p:nvGrpSpPr>
            <p:grpSpPr>
              <a:xfrm>
                <a:off x="2606026" y="1020121"/>
                <a:ext cx="819477" cy="753057"/>
                <a:chOff x="3347725" y="2480342"/>
                <a:chExt cx="810000" cy="810000"/>
              </a:xfrm>
            </p:grpSpPr>
            <p:sp>
              <p:nvSpPr>
                <p:cNvPr id="2481" name="Google Shape;2481;p55"/>
                <p:cNvSpPr/>
                <p:nvPr/>
              </p:nvSpPr>
              <p:spPr>
                <a:xfrm>
                  <a:off x="3347725" y="2480342"/>
                  <a:ext cx="810000" cy="810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55"/>
                <p:cNvSpPr/>
                <p:nvPr/>
              </p:nvSpPr>
              <p:spPr>
                <a:xfrm>
                  <a:off x="3451091" y="2583719"/>
                  <a:ext cx="603600" cy="6036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4" name="Google Shape;2484;p55"/>
              <p:cNvSpPr/>
              <p:nvPr/>
            </p:nvSpPr>
            <p:spPr>
              <a:xfrm>
                <a:off x="2981383" y="2359015"/>
                <a:ext cx="66600" cy="61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55"/>
            <p:cNvSpPr txBox="1"/>
            <p:nvPr/>
          </p:nvSpPr>
          <p:spPr>
            <a:xfrm>
              <a:off x="2667963" y="1278975"/>
              <a:ext cx="692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6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486" name="Google Shape;2486;p55"/>
          <p:cNvGrpSpPr/>
          <p:nvPr/>
        </p:nvGrpSpPr>
        <p:grpSpPr>
          <a:xfrm>
            <a:off x="2834493" y="3084112"/>
            <a:ext cx="819456" cy="984488"/>
            <a:chOff x="1239243" y="1020219"/>
            <a:chExt cx="819456" cy="984488"/>
          </a:xfrm>
        </p:grpSpPr>
        <p:grpSp>
          <p:nvGrpSpPr>
            <p:cNvPr id="2487" name="Google Shape;2487;p55"/>
            <p:cNvGrpSpPr/>
            <p:nvPr/>
          </p:nvGrpSpPr>
          <p:grpSpPr>
            <a:xfrm>
              <a:off x="1239243" y="1020219"/>
              <a:ext cx="819456" cy="984488"/>
              <a:chOff x="1239243" y="1020219"/>
              <a:chExt cx="819456" cy="984488"/>
            </a:xfrm>
          </p:grpSpPr>
          <p:cxnSp>
            <p:nvCxnSpPr>
              <p:cNvPr id="2488" name="Google Shape;2488;p55"/>
              <p:cNvCxnSpPr>
                <a:stCxn id="2489" idx="4"/>
              </p:cNvCxnSpPr>
              <p:nvPr/>
            </p:nvCxnSpPr>
            <p:spPr>
              <a:xfrm flipH="1">
                <a:off x="1646155" y="1677450"/>
                <a:ext cx="3000" cy="28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90" name="Google Shape;2490;p55"/>
              <p:cNvGrpSpPr/>
              <p:nvPr/>
            </p:nvGrpSpPr>
            <p:grpSpPr>
              <a:xfrm>
                <a:off x="1239243" y="1020219"/>
                <a:ext cx="819456" cy="753390"/>
                <a:chOff x="1708681" y="2480698"/>
                <a:chExt cx="809100" cy="809400"/>
              </a:xfrm>
            </p:grpSpPr>
            <p:sp>
              <p:nvSpPr>
                <p:cNvPr id="2491" name="Google Shape;2491;p55"/>
                <p:cNvSpPr/>
                <p:nvPr/>
              </p:nvSpPr>
              <p:spPr>
                <a:xfrm>
                  <a:off x="1708681" y="2480698"/>
                  <a:ext cx="809100" cy="8094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55"/>
                <p:cNvSpPr/>
                <p:nvPr/>
              </p:nvSpPr>
              <p:spPr>
                <a:xfrm>
                  <a:off x="1812063" y="2584091"/>
                  <a:ext cx="602700" cy="6027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2" name="Google Shape;2492;p55"/>
              <p:cNvSpPr/>
              <p:nvPr/>
            </p:nvSpPr>
            <p:spPr>
              <a:xfrm>
                <a:off x="1615571" y="1943507"/>
                <a:ext cx="66600" cy="61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3" name="Google Shape;2493;p55"/>
            <p:cNvSpPr txBox="1"/>
            <p:nvPr/>
          </p:nvSpPr>
          <p:spPr>
            <a:xfrm>
              <a:off x="1298500" y="1278975"/>
              <a:ext cx="692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7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494" name="Google Shape;2494;p55"/>
          <p:cNvGrpSpPr/>
          <p:nvPr/>
        </p:nvGrpSpPr>
        <p:grpSpPr>
          <a:xfrm>
            <a:off x="4201063" y="3084114"/>
            <a:ext cx="819477" cy="1400094"/>
            <a:chOff x="2606026" y="1020121"/>
            <a:chExt cx="819477" cy="1400094"/>
          </a:xfrm>
        </p:grpSpPr>
        <p:grpSp>
          <p:nvGrpSpPr>
            <p:cNvPr id="2495" name="Google Shape;2495;p55"/>
            <p:cNvGrpSpPr/>
            <p:nvPr/>
          </p:nvGrpSpPr>
          <p:grpSpPr>
            <a:xfrm>
              <a:off x="2606026" y="1020121"/>
              <a:ext cx="819477" cy="1400094"/>
              <a:chOff x="2606026" y="1020121"/>
              <a:chExt cx="819477" cy="1400094"/>
            </a:xfrm>
          </p:grpSpPr>
          <p:cxnSp>
            <p:nvCxnSpPr>
              <p:cNvPr id="2496" name="Google Shape;2496;p55"/>
              <p:cNvCxnSpPr>
                <a:stCxn id="2497" idx="4"/>
              </p:cNvCxnSpPr>
              <p:nvPr/>
            </p:nvCxnSpPr>
            <p:spPr>
              <a:xfrm>
                <a:off x="3015764" y="1773178"/>
                <a:ext cx="0" cy="62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98" name="Google Shape;2498;p55"/>
              <p:cNvGrpSpPr/>
              <p:nvPr/>
            </p:nvGrpSpPr>
            <p:grpSpPr>
              <a:xfrm>
                <a:off x="2606026" y="1020121"/>
                <a:ext cx="819477" cy="753057"/>
                <a:chOff x="3347725" y="2480342"/>
                <a:chExt cx="810000" cy="810000"/>
              </a:xfrm>
            </p:grpSpPr>
            <p:sp>
              <p:nvSpPr>
                <p:cNvPr id="2497" name="Google Shape;2497;p55"/>
                <p:cNvSpPr/>
                <p:nvPr/>
              </p:nvSpPr>
              <p:spPr>
                <a:xfrm>
                  <a:off x="3347725" y="2480342"/>
                  <a:ext cx="810000" cy="810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55"/>
                <p:cNvSpPr/>
                <p:nvPr/>
              </p:nvSpPr>
              <p:spPr>
                <a:xfrm>
                  <a:off x="3451091" y="2583719"/>
                  <a:ext cx="603600" cy="6036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0" name="Google Shape;2500;p55"/>
              <p:cNvSpPr/>
              <p:nvPr/>
            </p:nvSpPr>
            <p:spPr>
              <a:xfrm>
                <a:off x="2981383" y="2359015"/>
                <a:ext cx="66600" cy="61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1" name="Google Shape;2501;p55"/>
            <p:cNvSpPr txBox="1"/>
            <p:nvPr/>
          </p:nvSpPr>
          <p:spPr>
            <a:xfrm>
              <a:off x="2667963" y="1278975"/>
              <a:ext cx="692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8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grpSp>
        <p:nvGrpSpPr>
          <p:cNvPr id="2502" name="Google Shape;2502;p55"/>
          <p:cNvGrpSpPr/>
          <p:nvPr/>
        </p:nvGrpSpPr>
        <p:grpSpPr>
          <a:xfrm>
            <a:off x="5567668" y="3084112"/>
            <a:ext cx="819456" cy="984488"/>
            <a:chOff x="1239243" y="1020219"/>
            <a:chExt cx="819456" cy="984488"/>
          </a:xfrm>
        </p:grpSpPr>
        <p:grpSp>
          <p:nvGrpSpPr>
            <p:cNvPr id="2503" name="Google Shape;2503;p55"/>
            <p:cNvGrpSpPr/>
            <p:nvPr/>
          </p:nvGrpSpPr>
          <p:grpSpPr>
            <a:xfrm>
              <a:off x="1239243" y="1020219"/>
              <a:ext cx="819456" cy="984488"/>
              <a:chOff x="1239243" y="1020219"/>
              <a:chExt cx="819456" cy="984488"/>
            </a:xfrm>
          </p:grpSpPr>
          <p:cxnSp>
            <p:nvCxnSpPr>
              <p:cNvPr id="2504" name="Google Shape;2504;p55"/>
              <p:cNvCxnSpPr>
                <a:stCxn id="2505" idx="4"/>
              </p:cNvCxnSpPr>
              <p:nvPr/>
            </p:nvCxnSpPr>
            <p:spPr>
              <a:xfrm flipH="1">
                <a:off x="1646155" y="1677450"/>
                <a:ext cx="3000" cy="287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06" name="Google Shape;2506;p55"/>
              <p:cNvGrpSpPr/>
              <p:nvPr/>
            </p:nvGrpSpPr>
            <p:grpSpPr>
              <a:xfrm>
                <a:off x="1239243" y="1020219"/>
                <a:ext cx="819456" cy="753390"/>
                <a:chOff x="1708681" y="2480698"/>
                <a:chExt cx="809100" cy="809400"/>
              </a:xfrm>
            </p:grpSpPr>
            <p:sp>
              <p:nvSpPr>
                <p:cNvPr id="2507" name="Google Shape;2507;p55"/>
                <p:cNvSpPr/>
                <p:nvPr/>
              </p:nvSpPr>
              <p:spPr>
                <a:xfrm>
                  <a:off x="1708681" y="2480698"/>
                  <a:ext cx="809100" cy="8094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55"/>
                <p:cNvSpPr/>
                <p:nvPr/>
              </p:nvSpPr>
              <p:spPr>
                <a:xfrm>
                  <a:off x="1812063" y="2584091"/>
                  <a:ext cx="602700" cy="6027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8" name="Google Shape;2508;p55"/>
              <p:cNvSpPr/>
              <p:nvPr/>
            </p:nvSpPr>
            <p:spPr>
              <a:xfrm>
                <a:off x="1615571" y="1943507"/>
                <a:ext cx="66600" cy="612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9" name="Google Shape;2509;p55"/>
            <p:cNvSpPr txBox="1"/>
            <p:nvPr/>
          </p:nvSpPr>
          <p:spPr>
            <a:xfrm>
              <a:off x="1298500" y="1278975"/>
              <a:ext cx="6924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9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cxnSp>
        <p:nvCxnSpPr>
          <p:cNvPr id="2510" name="Google Shape;2510;p55"/>
          <p:cNvCxnSpPr/>
          <p:nvPr/>
        </p:nvCxnSpPr>
        <p:spPr>
          <a:xfrm rot="10800000" flipH="1">
            <a:off x="2287385" y="3477480"/>
            <a:ext cx="547200" cy="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1" name="Google Shape;2511;p55"/>
          <p:cNvCxnSpPr/>
          <p:nvPr/>
        </p:nvCxnSpPr>
        <p:spPr>
          <a:xfrm rot="10800000" flipH="1">
            <a:off x="3653935" y="3475392"/>
            <a:ext cx="547200" cy="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2" name="Google Shape;2512;p55"/>
          <p:cNvCxnSpPr/>
          <p:nvPr/>
        </p:nvCxnSpPr>
        <p:spPr>
          <a:xfrm rot="10800000" flipH="1">
            <a:off x="5020173" y="3457955"/>
            <a:ext cx="547200" cy="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3" name="Google Shape;2513;p55"/>
          <p:cNvCxnSpPr/>
          <p:nvPr/>
        </p:nvCxnSpPr>
        <p:spPr>
          <a:xfrm rot="10800000" flipH="1">
            <a:off x="6391848" y="1396662"/>
            <a:ext cx="547200" cy="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4" name="Google Shape;2514;p55"/>
          <p:cNvGrpSpPr/>
          <p:nvPr/>
        </p:nvGrpSpPr>
        <p:grpSpPr>
          <a:xfrm>
            <a:off x="6934225" y="3083439"/>
            <a:ext cx="819490" cy="1400094"/>
            <a:chOff x="2606013" y="1020121"/>
            <a:chExt cx="819490" cy="1400094"/>
          </a:xfrm>
        </p:grpSpPr>
        <p:grpSp>
          <p:nvGrpSpPr>
            <p:cNvPr id="2515" name="Google Shape;2515;p55"/>
            <p:cNvGrpSpPr/>
            <p:nvPr/>
          </p:nvGrpSpPr>
          <p:grpSpPr>
            <a:xfrm>
              <a:off x="2606026" y="1020121"/>
              <a:ext cx="819477" cy="1400094"/>
              <a:chOff x="2606026" y="1020121"/>
              <a:chExt cx="819477" cy="1400094"/>
            </a:xfrm>
          </p:grpSpPr>
          <p:cxnSp>
            <p:nvCxnSpPr>
              <p:cNvPr id="2516" name="Google Shape;2516;p55"/>
              <p:cNvCxnSpPr>
                <a:stCxn id="2517" idx="4"/>
              </p:cNvCxnSpPr>
              <p:nvPr/>
            </p:nvCxnSpPr>
            <p:spPr>
              <a:xfrm>
                <a:off x="3015764" y="1773178"/>
                <a:ext cx="0" cy="62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18" name="Google Shape;2518;p55"/>
              <p:cNvGrpSpPr/>
              <p:nvPr/>
            </p:nvGrpSpPr>
            <p:grpSpPr>
              <a:xfrm>
                <a:off x="2606026" y="1020121"/>
                <a:ext cx="819477" cy="753057"/>
                <a:chOff x="3347725" y="2480342"/>
                <a:chExt cx="810000" cy="810000"/>
              </a:xfrm>
            </p:grpSpPr>
            <p:sp>
              <p:nvSpPr>
                <p:cNvPr id="2517" name="Google Shape;2517;p55"/>
                <p:cNvSpPr/>
                <p:nvPr/>
              </p:nvSpPr>
              <p:spPr>
                <a:xfrm>
                  <a:off x="3347725" y="2480342"/>
                  <a:ext cx="810000" cy="810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55"/>
                <p:cNvSpPr/>
                <p:nvPr/>
              </p:nvSpPr>
              <p:spPr>
                <a:xfrm>
                  <a:off x="3451091" y="2583719"/>
                  <a:ext cx="603600" cy="6036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0" name="Google Shape;2520;p55"/>
              <p:cNvSpPr/>
              <p:nvPr/>
            </p:nvSpPr>
            <p:spPr>
              <a:xfrm>
                <a:off x="2981383" y="2359015"/>
                <a:ext cx="66600" cy="61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1" name="Google Shape;2521;p55"/>
            <p:cNvSpPr txBox="1"/>
            <p:nvPr/>
          </p:nvSpPr>
          <p:spPr>
            <a:xfrm>
              <a:off x="2606013" y="1278975"/>
              <a:ext cx="819300" cy="2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Week </a:t>
              </a:r>
              <a:r>
                <a:rPr lang="en">
                  <a:solidFill>
                    <a:srgbClr val="494949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10</a:t>
              </a:r>
              <a:endParaRPr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</p:grpSp>
      <p:cxnSp>
        <p:nvCxnSpPr>
          <p:cNvPr id="2522" name="Google Shape;2522;p55"/>
          <p:cNvCxnSpPr/>
          <p:nvPr/>
        </p:nvCxnSpPr>
        <p:spPr>
          <a:xfrm rot="10800000" flipH="1">
            <a:off x="6391848" y="3457955"/>
            <a:ext cx="547200" cy="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3" name="Google Shape;252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24" name="Google Shape;2524;p5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TimeLine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5" name="Google Shape;2525;p55"/>
          <p:cNvSpPr txBox="1"/>
          <p:nvPr/>
        </p:nvSpPr>
        <p:spPr>
          <a:xfrm>
            <a:off x="5386191" y="4010818"/>
            <a:ext cx="1253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검수 테스트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6" name="Google Shape;2526;p55"/>
          <p:cNvSpPr txBox="1"/>
          <p:nvPr/>
        </p:nvSpPr>
        <p:spPr>
          <a:xfrm>
            <a:off x="1302929" y="4425268"/>
            <a:ext cx="1102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BackEnd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CRUD 구현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7" name="Google Shape;2527;p55"/>
          <p:cNvSpPr txBox="1"/>
          <p:nvPr/>
        </p:nvSpPr>
        <p:spPr>
          <a:xfrm>
            <a:off x="2706891" y="4010818"/>
            <a:ext cx="11847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BackEnd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CRUD 구현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8" name="Google Shape;2528;p55"/>
          <p:cNvSpPr txBox="1"/>
          <p:nvPr/>
        </p:nvSpPr>
        <p:spPr>
          <a:xfrm>
            <a:off x="4063566" y="4421118"/>
            <a:ext cx="11847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FrontEnd 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화면 구현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9" name="Google Shape;2529;p55"/>
          <p:cNvSpPr txBox="1"/>
          <p:nvPr/>
        </p:nvSpPr>
        <p:spPr>
          <a:xfrm>
            <a:off x="1160502" y="1935550"/>
            <a:ext cx="1407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/>
                <a:ea typeface="Noto Sans KR"/>
                <a:cs typeface="Noto Sans KR"/>
                <a:sym typeface="Noto Sans KR"/>
              </a:rPr>
              <a:t>프로젝트 요구사항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sz="11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0" name="Google Shape;2530;p55"/>
          <p:cNvSpPr txBox="1"/>
          <p:nvPr/>
        </p:nvSpPr>
        <p:spPr>
          <a:xfrm>
            <a:off x="2559609" y="2342218"/>
            <a:ext cx="1407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/>
                <a:ea typeface="Noto Sans KR"/>
                <a:cs typeface="Noto Sans KR"/>
                <a:sym typeface="Noto Sans KR"/>
              </a:rPr>
              <a:t>프로젝트 정의 및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oto Sans KR"/>
                <a:ea typeface="Noto Sans KR"/>
                <a:cs typeface="Noto Sans KR"/>
                <a:sym typeface="Noto Sans KR"/>
              </a:rPr>
              <a:t>계획</a:t>
            </a:r>
            <a:endParaRPr sz="11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1" name="Google Shape;2531;p55"/>
          <p:cNvSpPr txBox="1"/>
          <p:nvPr/>
        </p:nvSpPr>
        <p:spPr>
          <a:xfrm>
            <a:off x="3906796" y="1949593"/>
            <a:ext cx="1407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프로젝트 설계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2" name="Google Shape;2532;p55"/>
          <p:cNvSpPr txBox="1"/>
          <p:nvPr/>
        </p:nvSpPr>
        <p:spPr>
          <a:xfrm>
            <a:off x="5297057" y="2362029"/>
            <a:ext cx="133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Dummy Data 생성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3" name="Google Shape;2533;p55"/>
          <p:cNvSpPr txBox="1"/>
          <p:nvPr/>
        </p:nvSpPr>
        <p:spPr>
          <a:xfrm>
            <a:off x="6694188" y="1966375"/>
            <a:ext cx="133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BackEnd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CRUD 구현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34" name="Google Shape;2534;p55"/>
          <p:cNvSpPr txBox="1"/>
          <p:nvPr/>
        </p:nvSpPr>
        <p:spPr>
          <a:xfrm>
            <a:off x="6747079" y="4421118"/>
            <a:ext cx="12534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최종 산출물 제작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7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 panose="020B0600000101010101" charset="-127"/>
                <a:ea typeface="Noto Sans KR" panose="020B0600000101010101" charset="-127"/>
              </a:rPr>
              <a:t>협업</a:t>
            </a:r>
            <a:endParaRPr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38" name="Google Shape;2338;p47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규칙을 정해 파일의 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분리성과 일관성을</a:t>
            </a:r>
            <a:endParaRPr sz="1500" dirty="0">
              <a:solidFill>
                <a:srgbClr val="70707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가지게 하고 코드의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가독성과 재사용성 </a:t>
            </a:r>
            <a:r>
              <a:rPr lang="ko-KR" altLang="en-US" sz="1500" dirty="0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제고</a:t>
            </a:r>
            <a:endParaRPr sz="1500" dirty="0">
              <a:solidFill>
                <a:srgbClr val="70707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9" name="Google Shape;2339;p47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707070"/>
                </a:solidFill>
                <a:latin typeface="Noto Sans KR"/>
                <a:ea typeface="Noto Sans KR"/>
                <a:cs typeface="Noto Sans KR"/>
                <a:sym typeface="Noto Sans KR"/>
              </a:rPr>
              <a:t>Branch를 관리하는 규칙과 전략을 통해, 배포 코드와 개발 중인 코드를 분리해서 관리하는 방식</a:t>
            </a:r>
            <a:endParaRPr sz="1500" dirty="0">
              <a:solidFill>
                <a:srgbClr val="70707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0" name="Google Shape;2340;p47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협업 규칙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1" name="Google Shape;2341;p47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Git-flow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2" name="Google Shape;2342;p47"/>
          <p:cNvSpPr txBox="1">
            <a:spLocks noGrp="1"/>
          </p:cNvSpPr>
          <p:nvPr>
            <p:ph type="title" idx="5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3" name="Google Shape;2343;p47"/>
          <p:cNvSpPr txBox="1">
            <a:spLocks noGrp="1"/>
          </p:cNvSpPr>
          <p:nvPr>
            <p:ph type="title" idx="6"/>
          </p:nvPr>
        </p:nvSpPr>
        <p:spPr>
          <a:xfrm>
            <a:off x="5413250" y="1627625"/>
            <a:ext cx="1166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Rule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4" name="Google Shape;2344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4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Git-Flow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50" name="Google Shape;2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300" y="993628"/>
            <a:ext cx="3063313" cy="39516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pic>
      <p:pic>
        <p:nvPicPr>
          <p:cNvPr id="2351" name="Google Shape;2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013" y="1039428"/>
            <a:ext cx="4715588" cy="3769748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49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Rule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58" name="Google Shape;2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25" y="966841"/>
            <a:ext cx="2531438" cy="395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188" y="972266"/>
            <a:ext cx="5275438" cy="187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200" y="3104738"/>
            <a:ext cx="2443325" cy="11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52"/>
          <p:cNvSpPr txBox="1">
            <a:spLocks noGrp="1"/>
          </p:cNvSpPr>
          <p:nvPr>
            <p:ph type="subTitle" idx="4"/>
          </p:nvPr>
        </p:nvSpPr>
        <p:spPr>
          <a:xfrm>
            <a:off x="3994350" y="1928177"/>
            <a:ext cx="17649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품목 관리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자재 명세서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지시서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생산 관리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1" name="Google Shape;2381;p52"/>
          <p:cNvSpPr txBox="1">
            <a:spLocks noGrp="1"/>
          </p:cNvSpPr>
          <p:nvPr>
            <p:ph type="subTitle" idx="5"/>
          </p:nvPr>
        </p:nvSpPr>
        <p:spPr>
          <a:xfrm>
            <a:off x="6009075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재고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2" name="Google Shape;2382;p52"/>
          <p:cNvSpPr txBox="1">
            <a:spLocks noGrp="1"/>
          </p:cNvSpPr>
          <p:nvPr>
            <p:ph type="subTitle" idx="1"/>
          </p:nvPr>
        </p:nvSpPr>
        <p:spPr>
          <a:xfrm>
            <a:off x="1331925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3" name="Google Shape;2383;p52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생산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4" name="Google Shape;2384;p52"/>
          <p:cNvSpPr txBox="1">
            <a:spLocks noGrp="1"/>
          </p:cNvSpPr>
          <p:nvPr>
            <p:ph type="subTitle" idx="6"/>
          </p:nvPr>
        </p:nvSpPr>
        <p:spPr>
          <a:xfrm>
            <a:off x="6313875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▪재고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▪창고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▪출하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▪AS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5" name="Google Shape;2385;p52"/>
          <p:cNvSpPr txBox="1">
            <a:spLocks noGrp="1"/>
          </p:cNvSpPr>
          <p:nvPr>
            <p:ph type="subTitle" idx="2"/>
          </p:nvPr>
        </p:nvSpPr>
        <p:spPr>
          <a:xfrm>
            <a:off x="1197261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▪기록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6" name="Google Shape;2386;p52"/>
          <p:cNvSpPr txBox="1">
            <a:spLocks noGrp="1"/>
          </p:cNvSpPr>
          <p:nvPr>
            <p:ph type="subTitle" idx="7"/>
          </p:nvPr>
        </p:nvSpPr>
        <p:spPr>
          <a:xfrm>
            <a:off x="3656025" y="34445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영업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7" name="Google Shape;2387;p52"/>
          <p:cNvSpPr txBox="1">
            <a:spLocks noGrp="1"/>
          </p:cNvSpPr>
          <p:nvPr>
            <p:ph type="subTitle" idx="8"/>
          </p:nvPr>
        </p:nvSpPr>
        <p:spPr>
          <a:xfrm>
            <a:off x="4037025" y="3784617"/>
            <a:ext cx="1764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▪견적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▪판매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▪개인 판매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8" name="Google Shape;2388;p52"/>
          <p:cNvSpPr txBox="1">
            <a:spLocks noGrp="1"/>
          </p:cNvSpPr>
          <p:nvPr>
            <p:ph type="subTitle" idx="9"/>
          </p:nvPr>
        </p:nvSpPr>
        <p:spPr>
          <a:xfrm>
            <a:off x="1235250" y="3444561"/>
            <a:ext cx="1949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구매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9" name="Google Shape;2389;p52"/>
          <p:cNvSpPr txBox="1">
            <a:spLocks noGrp="1"/>
          </p:cNvSpPr>
          <p:nvPr>
            <p:ph type="subTitle" idx="13"/>
          </p:nvPr>
        </p:nvSpPr>
        <p:spPr>
          <a:xfrm>
            <a:off x="1159100" y="3784617"/>
            <a:ext cx="1949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▪발주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▪구매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0" name="Google Shape;2390;p52"/>
          <p:cNvSpPr txBox="1">
            <a:spLocks noGrp="1"/>
          </p:cNvSpPr>
          <p:nvPr>
            <p:ph type="subTitle" idx="14"/>
          </p:nvPr>
        </p:nvSpPr>
        <p:spPr>
          <a:xfrm>
            <a:off x="6009075" y="34445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회계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1" name="Google Shape;2391;p52"/>
          <p:cNvSpPr txBox="1">
            <a:spLocks noGrp="1"/>
          </p:cNvSpPr>
          <p:nvPr>
            <p:ph type="subTitle" idx="15"/>
          </p:nvPr>
        </p:nvSpPr>
        <p:spPr>
          <a:xfrm>
            <a:off x="6390075" y="3784630"/>
            <a:ext cx="17649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▪거래처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▪재무제표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▪매출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▪매입 관리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2" name="Google Shape;2392;p52"/>
          <p:cNvSpPr/>
          <p:nvPr/>
        </p:nvSpPr>
        <p:spPr>
          <a:xfrm flipH="1">
            <a:off x="2009609" y="1181216"/>
            <a:ext cx="409531" cy="410617"/>
          </a:xfrm>
          <a:custGeom>
            <a:avLst/>
            <a:gdLst/>
            <a:ahLst/>
            <a:cxnLst/>
            <a:rect l="l" t="t" r="r" b="b"/>
            <a:pathLst>
              <a:path w="10315" h="10343" extrusionOk="0">
                <a:moveTo>
                  <a:pt x="5102" y="670"/>
                </a:moveTo>
                <a:cubicBezTo>
                  <a:pt x="5604" y="670"/>
                  <a:pt x="6022" y="1088"/>
                  <a:pt x="6022" y="1562"/>
                </a:cubicBezTo>
                <a:cubicBezTo>
                  <a:pt x="6022" y="2063"/>
                  <a:pt x="5604" y="2481"/>
                  <a:pt x="5102" y="2481"/>
                </a:cubicBezTo>
                <a:cubicBezTo>
                  <a:pt x="4600" y="2481"/>
                  <a:pt x="4182" y="2063"/>
                  <a:pt x="4182" y="1562"/>
                </a:cubicBezTo>
                <a:cubicBezTo>
                  <a:pt x="4182" y="1088"/>
                  <a:pt x="4600" y="670"/>
                  <a:pt x="5102" y="670"/>
                </a:cubicBezTo>
                <a:close/>
                <a:moveTo>
                  <a:pt x="1757" y="1896"/>
                </a:moveTo>
                <a:cubicBezTo>
                  <a:pt x="2063" y="1896"/>
                  <a:pt x="2342" y="2175"/>
                  <a:pt x="2342" y="2481"/>
                </a:cubicBezTo>
                <a:cubicBezTo>
                  <a:pt x="2342" y="2788"/>
                  <a:pt x="2063" y="3067"/>
                  <a:pt x="1757" y="3067"/>
                </a:cubicBezTo>
                <a:cubicBezTo>
                  <a:pt x="1422" y="3067"/>
                  <a:pt x="1143" y="2788"/>
                  <a:pt x="1143" y="2481"/>
                </a:cubicBezTo>
                <a:cubicBezTo>
                  <a:pt x="1143" y="2119"/>
                  <a:pt x="1422" y="1896"/>
                  <a:pt x="1757" y="1896"/>
                </a:cubicBezTo>
                <a:close/>
                <a:moveTo>
                  <a:pt x="8447" y="1896"/>
                </a:moveTo>
                <a:cubicBezTo>
                  <a:pt x="8781" y="1896"/>
                  <a:pt x="9032" y="2175"/>
                  <a:pt x="9032" y="2481"/>
                </a:cubicBezTo>
                <a:cubicBezTo>
                  <a:pt x="9032" y="2788"/>
                  <a:pt x="8753" y="3067"/>
                  <a:pt x="8447" y="3067"/>
                </a:cubicBezTo>
                <a:cubicBezTo>
                  <a:pt x="8112" y="3067"/>
                  <a:pt x="7834" y="2788"/>
                  <a:pt x="7834" y="2481"/>
                </a:cubicBezTo>
                <a:cubicBezTo>
                  <a:pt x="7834" y="2119"/>
                  <a:pt x="8112" y="1896"/>
                  <a:pt x="8447" y="1896"/>
                </a:cubicBezTo>
                <a:close/>
                <a:moveTo>
                  <a:pt x="1701" y="3624"/>
                </a:moveTo>
                <a:cubicBezTo>
                  <a:pt x="2370" y="3624"/>
                  <a:pt x="2927" y="4182"/>
                  <a:pt x="2927" y="4851"/>
                </a:cubicBezTo>
                <a:lnTo>
                  <a:pt x="2927" y="6412"/>
                </a:lnTo>
                <a:cubicBezTo>
                  <a:pt x="2955" y="6635"/>
                  <a:pt x="2816" y="6719"/>
                  <a:pt x="2649" y="6719"/>
                </a:cubicBezTo>
                <a:cubicBezTo>
                  <a:pt x="2481" y="6719"/>
                  <a:pt x="2342" y="6858"/>
                  <a:pt x="2342" y="7053"/>
                </a:cubicBezTo>
                <a:lnTo>
                  <a:pt x="2342" y="8865"/>
                </a:lnTo>
                <a:cubicBezTo>
                  <a:pt x="2342" y="9032"/>
                  <a:pt x="2203" y="9172"/>
                  <a:pt x="2035" y="9172"/>
                </a:cubicBezTo>
                <a:lnTo>
                  <a:pt x="1422" y="9172"/>
                </a:lnTo>
                <a:cubicBezTo>
                  <a:pt x="1255" y="9172"/>
                  <a:pt x="1116" y="9032"/>
                  <a:pt x="1116" y="8865"/>
                </a:cubicBezTo>
                <a:lnTo>
                  <a:pt x="1116" y="7053"/>
                </a:lnTo>
                <a:cubicBezTo>
                  <a:pt x="1116" y="6858"/>
                  <a:pt x="976" y="6719"/>
                  <a:pt x="809" y="6719"/>
                </a:cubicBezTo>
                <a:cubicBezTo>
                  <a:pt x="642" y="6719"/>
                  <a:pt x="502" y="6579"/>
                  <a:pt x="502" y="6412"/>
                </a:cubicBezTo>
                <a:lnTo>
                  <a:pt x="502" y="4851"/>
                </a:lnTo>
                <a:cubicBezTo>
                  <a:pt x="502" y="4182"/>
                  <a:pt x="1060" y="3624"/>
                  <a:pt x="1701" y="3624"/>
                </a:cubicBezTo>
                <a:close/>
                <a:moveTo>
                  <a:pt x="8391" y="3624"/>
                </a:moveTo>
                <a:cubicBezTo>
                  <a:pt x="9060" y="3624"/>
                  <a:pt x="9618" y="4182"/>
                  <a:pt x="9618" y="4851"/>
                </a:cubicBezTo>
                <a:lnTo>
                  <a:pt x="9618" y="6440"/>
                </a:lnTo>
                <a:lnTo>
                  <a:pt x="9645" y="6440"/>
                </a:lnTo>
                <a:cubicBezTo>
                  <a:pt x="9645" y="6635"/>
                  <a:pt x="9506" y="6774"/>
                  <a:pt x="9339" y="6774"/>
                </a:cubicBezTo>
                <a:cubicBezTo>
                  <a:pt x="9172" y="6774"/>
                  <a:pt x="9032" y="6914"/>
                  <a:pt x="9032" y="7081"/>
                </a:cubicBezTo>
                <a:lnTo>
                  <a:pt x="9032" y="8893"/>
                </a:lnTo>
                <a:cubicBezTo>
                  <a:pt x="9032" y="9060"/>
                  <a:pt x="8893" y="9199"/>
                  <a:pt x="8726" y="9199"/>
                </a:cubicBezTo>
                <a:lnTo>
                  <a:pt x="8112" y="9199"/>
                </a:lnTo>
                <a:cubicBezTo>
                  <a:pt x="7945" y="9199"/>
                  <a:pt x="7806" y="9060"/>
                  <a:pt x="7806" y="8893"/>
                </a:cubicBezTo>
                <a:lnTo>
                  <a:pt x="7806" y="7053"/>
                </a:lnTo>
                <a:cubicBezTo>
                  <a:pt x="7806" y="6858"/>
                  <a:pt x="7666" y="6719"/>
                  <a:pt x="7499" y="6719"/>
                </a:cubicBezTo>
                <a:cubicBezTo>
                  <a:pt x="7332" y="6719"/>
                  <a:pt x="7192" y="6579"/>
                  <a:pt x="7192" y="6412"/>
                </a:cubicBezTo>
                <a:lnTo>
                  <a:pt x="7192" y="4851"/>
                </a:lnTo>
                <a:cubicBezTo>
                  <a:pt x="7192" y="4182"/>
                  <a:pt x="7750" y="3624"/>
                  <a:pt x="8391" y="3624"/>
                </a:cubicBezTo>
                <a:close/>
                <a:moveTo>
                  <a:pt x="5381" y="3095"/>
                </a:moveTo>
                <a:cubicBezTo>
                  <a:pt x="6077" y="3234"/>
                  <a:pt x="6635" y="3875"/>
                  <a:pt x="6635" y="4600"/>
                </a:cubicBezTo>
                <a:lnTo>
                  <a:pt x="6635" y="6440"/>
                </a:lnTo>
                <a:cubicBezTo>
                  <a:pt x="6663" y="6635"/>
                  <a:pt x="6523" y="6719"/>
                  <a:pt x="6356" y="6719"/>
                </a:cubicBezTo>
                <a:cubicBezTo>
                  <a:pt x="6161" y="6719"/>
                  <a:pt x="6022" y="6858"/>
                  <a:pt x="6022" y="7053"/>
                </a:cubicBezTo>
                <a:lnTo>
                  <a:pt x="6022" y="9478"/>
                </a:lnTo>
                <a:cubicBezTo>
                  <a:pt x="6022" y="9645"/>
                  <a:pt x="5882" y="9785"/>
                  <a:pt x="5715" y="9785"/>
                </a:cubicBezTo>
                <a:lnTo>
                  <a:pt x="4461" y="9785"/>
                </a:lnTo>
                <a:cubicBezTo>
                  <a:pt x="4293" y="9785"/>
                  <a:pt x="4154" y="9645"/>
                  <a:pt x="4154" y="9478"/>
                </a:cubicBezTo>
                <a:lnTo>
                  <a:pt x="4154" y="7053"/>
                </a:lnTo>
                <a:cubicBezTo>
                  <a:pt x="4154" y="6858"/>
                  <a:pt x="4015" y="6719"/>
                  <a:pt x="3847" y="6719"/>
                </a:cubicBezTo>
                <a:cubicBezTo>
                  <a:pt x="3652" y="6719"/>
                  <a:pt x="3513" y="6579"/>
                  <a:pt x="3513" y="6412"/>
                </a:cubicBezTo>
                <a:lnTo>
                  <a:pt x="3513" y="4851"/>
                </a:lnTo>
                <a:lnTo>
                  <a:pt x="3513" y="4600"/>
                </a:lnTo>
                <a:cubicBezTo>
                  <a:pt x="3513" y="3875"/>
                  <a:pt x="4043" y="3234"/>
                  <a:pt x="4739" y="3095"/>
                </a:cubicBezTo>
                <a:lnTo>
                  <a:pt x="4739" y="5185"/>
                </a:lnTo>
                <a:cubicBezTo>
                  <a:pt x="4739" y="5381"/>
                  <a:pt x="4879" y="5520"/>
                  <a:pt x="5046" y="5520"/>
                </a:cubicBezTo>
                <a:cubicBezTo>
                  <a:pt x="5241" y="5520"/>
                  <a:pt x="5381" y="5381"/>
                  <a:pt x="5381" y="5185"/>
                </a:cubicBezTo>
                <a:lnTo>
                  <a:pt x="5381" y="3095"/>
                </a:lnTo>
                <a:close/>
                <a:moveTo>
                  <a:pt x="5130" y="1"/>
                </a:moveTo>
                <a:cubicBezTo>
                  <a:pt x="4293" y="1"/>
                  <a:pt x="3624" y="670"/>
                  <a:pt x="3624" y="1506"/>
                </a:cubicBezTo>
                <a:cubicBezTo>
                  <a:pt x="3624" y="1952"/>
                  <a:pt x="3847" y="2370"/>
                  <a:pt x="4154" y="2649"/>
                </a:cubicBezTo>
                <a:cubicBezTo>
                  <a:pt x="3736" y="2872"/>
                  <a:pt x="3373" y="3234"/>
                  <a:pt x="3206" y="3652"/>
                </a:cubicBezTo>
                <a:cubicBezTo>
                  <a:pt x="3067" y="3485"/>
                  <a:pt x="2900" y="3346"/>
                  <a:pt x="2677" y="3234"/>
                </a:cubicBezTo>
                <a:cubicBezTo>
                  <a:pt x="2900" y="3039"/>
                  <a:pt x="3039" y="2732"/>
                  <a:pt x="3039" y="2398"/>
                </a:cubicBezTo>
                <a:cubicBezTo>
                  <a:pt x="3039" y="1757"/>
                  <a:pt x="2481" y="1199"/>
                  <a:pt x="1812" y="1199"/>
                </a:cubicBezTo>
                <a:cubicBezTo>
                  <a:pt x="1143" y="1199"/>
                  <a:pt x="586" y="1757"/>
                  <a:pt x="586" y="2398"/>
                </a:cubicBezTo>
                <a:cubicBezTo>
                  <a:pt x="586" y="2732"/>
                  <a:pt x="725" y="3039"/>
                  <a:pt x="948" y="3234"/>
                </a:cubicBezTo>
                <a:cubicBezTo>
                  <a:pt x="391" y="3569"/>
                  <a:pt x="1" y="4154"/>
                  <a:pt x="1" y="4851"/>
                </a:cubicBezTo>
                <a:lnTo>
                  <a:pt x="1" y="6412"/>
                </a:lnTo>
                <a:cubicBezTo>
                  <a:pt x="1" y="6802"/>
                  <a:pt x="251" y="7137"/>
                  <a:pt x="586" y="7276"/>
                </a:cubicBezTo>
                <a:lnTo>
                  <a:pt x="586" y="8865"/>
                </a:lnTo>
                <a:cubicBezTo>
                  <a:pt x="586" y="9339"/>
                  <a:pt x="1004" y="9757"/>
                  <a:pt x="1506" y="9757"/>
                </a:cubicBezTo>
                <a:lnTo>
                  <a:pt x="2091" y="9757"/>
                </a:lnTo>
                <a:cubicBezTo>
                  <a:pt x="2593" y="9757"/>
                  <a:pt x="3011" y="9339"/>
                  <a:pt x="3011" y="8865"/>
                </a:cubicBezTo>
                <a:lnTo>
                  <a:pt x="3011" y="7276"/>
                </a:lnTo>
                <a:cubicBezTo>
                  <a:pt x="3095" y="7248"/>
                  <a:pt x="3206" y="7192"/>
                  <a:pt x="3318" y="7109"/>
                </a:cubicBezTo>
                <a:cubicBezTo>
                  <a:pt x="3429" y="7192"/>
                  <a:pt x="3485" y="7248"/>
                  <a:pt x="3624" y="7276"/>
                </a:cubicBezTo>
                <a:lnTo>
                  <a:pt x="3624" y="9450"/>
                </a:lnTo>
                <a:cubicBezTo>
                  <a:pt x="3624" y="9924"/>
                  <a:pt x="4043" y="10342"/>
                  <a:pt x="4544" y="10342"/>
                </a:cubicBezTo>
                <a:lnTo>
                  <a:pt x="5799" y="10342"/>
                </a:lnTo>
                <a:cubicBezTo>
                  <a:pt x="6273" y="10342"/>
                  <a:pt x="6691" y="9924"/>
                  <a:pt x="6691" y="9450"/>
                </a:cubicBezTo>
                <a:lnTo>
                  <a:pt x="6691" y="7276"/>
                </a:lnTo>
                <a:cubicBezTo>
                  <a:pt x="6802" y="7248"/>
                  <a:pt x="6914" y="7192"/>
                  <a:pt x="6997" y="7109"/>
                </a:cubicBezTo>
                <a:cubicBezTo>
                  <a:pt x="7109" y="7192"/>
                  <a:pt x="7192" y="7248"/>
                  <a:pt x="7332" y="7276"/>
                </a:cubicBezTo>
                <a:lnTo>
                  <a:pt x="7332" y="8865"/>
                </a:lnTo>
                <a:cubicBezTo>
                  <a:pt x="7332" y="9339"/>
                  <a:pt x="7750" y="9757"/>
                  <a:pt x="8224" y="9757"/>
                </a:cubicBezTo>
                <a:lnTo>
                  <a:pt x="8809" y="9757"/>
                </a:lnTo>
                <a:cubicBezTo>
                  <a:pt x="9311" y="9757"/>
                  <a:pt x="9729" y="9339"/>
                  <a:pt x="9729" y="8865"/>
                </a:cubicBezTo>
                <a:lnTo>
                  <a:pt x="9729" y="7276"/>
                </a:lnTo>
                <a:cubicBezTo>
                  <a:pt x="10064" y="7137"/>
                  <a:pt x="10314" y="6830"/>
                  <a:pt x="10314" y="6412"/>
                </a:cubicBezTo>
                <a:lnTo>
                  <a:pt x="10314" y="4851"/>
                </a:lnTo>
                <a:cubicBezTo>
                  <a:pt x="10287" y="4210"/>
                  <a:pt x="9896" y="3596"/>
                  <a:pt x="9339" y="3318"/>
                </a:cubicBezTo>
                <a:cubicBezTo>
                  <a:pt x="9562" y="3095"/>
                  <a:pt x="9701" y="2788"/>
                  <a:pt x="9701" y="2481"/>
                </a:cubicBezTo>
                <a:cubicBezTo>
                  <a:pt x="9701" y="1812"/>
                  <a:pt x="9144" y="1255"/>
                  <a:pt x="8475" y="1255"/>
                </a:cubicBezTo>
                <a:cubicBezTo>
                  <a:pt x="7806" y="1255"/>
                  <a:pt x="7248" y="1812"/>
                  <a:pt x="7248" y="2481"/>
                </a:cubicBezTo>
                <a:cubicBezTo>
                  <a:pt x="7248" y="2788"/>
                  <a:pt x="7388" y="3095"/>
                  <a:pt x="7611" y="3318"/>
                </a:cubicBezTo>
                <a:cubicBezTo>
                  <a:pt x="7388" y="3429"/>
                  <a:pt x="7220" y="3569"/>
                  <a:pt x="7081" y="3736"/>
                </a:cubicBezTo>
                <a:cubicBezTo>
                  <a:pt x="6969" y="3485"/>
                  <a:pt x="6802" y="3290"/>
                  <a:pt x="6635" y="3067"/>
                </a:cubicBezTo>
                <a:cubicBezTo>
                  <a:pt x="6496" y="2927"/>
                  <a:pt x="6300" y="2788"/>
                  <a:pt x="6105" y="2677"/>
                </a:cubicBezTo>
                <a:cubicBezTo>
                  <a:pt x="6440" y="2370"/>
                  <a:pt x="6663" y="1952"/>
                  <a:pt x="6663" y="1534"/>
                </a:cubicBezTo>
                <a:cubicBezTo>
                  <a:pt x="6663" y="1116"/>
                  <a:pt x="6496" y="725"/>
                  <a:pt x="6217" y="447"/>
                </a:cubicBezTo>
                <a:cubicBezTo>
                  <a:pt x="5938" y="168"/>
                  <a:pt x="5520" y="1"/>
                  <a:pt x="51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2"/>
          <p:cNvSpPr/>
          <p:nvPr/>
        </p:nvSpPr>
        <p:spPr>
          <a:xfrm>
            <a:off x="6712888" y="1208126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52"/>
          <p:cNvGrpSpPr/>
          <p:nvPr/>
        </p:nvGrpSpPr>
        <p:grpSpPr>
          <a:xfrm>
            <a:off x="4380567" y="3064596"/>
            <a:ext cx="351286" cy="326390"/>
            <a:chOff x="6524150" y="1938725"/>
            <a:chExt cx="297725" cy="276625"/>
          </a:xfrm>
        </p:grpSpPr>
        <p:sp>
          <p:nvSpPr>
            <p:cNvPr id="2395" name="Google Shape;2395;p52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2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2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2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9" name="Google Shape;2399;p52"/>
          <p:cNvGrpSpPr/>
          <p:nvPr/>
        </p:nvGrpSpPr>
        <p:grpSpPr>
          <a:xfrm>
            <a:off x="2052588" y="3102725"/>
            <a:ext cx="351315" cy="348542"/>
            <a:chOff x="2508825" y="2318350"/>
            <a:chExt cx="297750" cy="295400"/>
          </a:xfrm>
        </p:grpSpPr>
        <p:sp>
          <p:nvSpPr>
            <p:cNvPr id="2400" name="Google Shape;2400;p52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2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52"/>
          <p:cNvGrpSpPr/>
          <p:nvPr/>
        </p:nvGrpSpPr>
        <p:grpSpPr>
          <a:xfrm>
            <a:off x="6713301" y="3100217"/>
            <a:ext cx="356438" cy="353557"/>
            <a:chOff x="-31166825" y="1939525"/>
            <a:chExt cx="293800" cy="291425"/>
          </a:xfrm>
        </p:grpSpPr>
        <p:sp>
          <p:nvSpPr>
            <p:cNvPr id="2403" name="Google Shape;2403;p52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2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2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2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2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2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2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2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2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2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2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2"/>
          <p:cNvGrpSpPr/>
          <p:nvPr/>
        </p:nvGrpSpPr>
        <p:grpSpPr>
          <a:xfrm>
            <a:off x="4409935" y="1176127"/>
            <a:ext cx="324133" cy="420796"/>
            <a:chOff x="-3462150" y="2046625"/>
            <a:chExt cx="224500" cy="291450"/>
          </a:xfrm>
        </p:grpSpPr>
        <p:sp>
          <p:nvSpPr>
            <p:cNvPr id="2415" name="Google Shape;2415;p52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2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2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2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2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2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2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2" name="Google Shape;242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23" name="Google Shape;2423;p52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Modules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6" name="Google Shape;2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5" y="1468825"/>
            <a:ext cx="8704749" cy="3160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pic>
      <p:sp>
        <p:nvSpPr>
          <p:cNvPr id="2367" name="Google Shape;2367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368" name="Google Shape;2368;p50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설계 테이블(재고)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3" name="Google Shape;2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982250"/>
            <a:ext cx="9144000" cy="39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75" name="Google Shape;2375;p5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ER-D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18</a:t>
            </a:fld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29" name="Google Shape;2429;p53"/>
          <p:cNvSpPr txBox="1">
            <a:spLocks noGrp="1"/>
          </p:cNvSpPr>
          <p:nvPr>
            <p:ph type="title" idx="4294967295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메뉴 구조도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30" name="Google Shape;2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14" y="865000"/>
            <a:ext cx="4980128" cy="427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56"/>
          <p:cNvSpPr txBox="1">
            <a:spLocks noGrp="1"/>
          </p:cNvSpPr>
          <p:nvPr>
            <p:ph type="title"/>
          </p:nvPr>
        </p:nvSpPr>
        <p:spPr>
          <a:xfrm>
            <a:off x="12954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기능설명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0" name="Google Shape;2540;p56"/>
          <p:cNvSpPr txBox="1">
            <a:spLocks noGrp="1"/>
          </p:cNvSpPr>
          <p:nvPr>
            <p:ph type="title" idx="2"/>
          </p:nvPr>
        </p:nvSpPr>
        <p:spPr>
          <a:xfrm>
            <a:off x="1295400" y="1161313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41" name="Google Shape;2541;p56"/>
          <p:cNvSpPr txBox="1">
            <a:spLocks noGrp="1"/>
          </p:cNvSpPr>
          <p:nvPr>
            <p:ph type="subTitle" idx="1"/>
          </p:nvPr>
        </p:nvSpPr>
        <p:spPr>
          <a:xfrm>
            <a:off x="2034950" y="2999225"/>
            <a:ext cx="19605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기능 정의서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기술 소개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프로젝트 시연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2" name="Google Shape;2542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543" name="Google Shape;25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575" y="1074761"/>
            <a:ext cx="3328500" cy="187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7"/>
          <p:cNvSpPr txBox="1">
            <a:spLocks noGrp="1"/>
          </p:cNvSpPr>
          <p:nvPr>
            <p:ph type="title"/>
          </p:nvPr>
        </p:nvSpPr>
        <p:spPr>
          <a:xfrm>
            <a:off x="1568850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INDEX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1" name="Google Shape;1931;p37"/>
          <p:cNvSpPr txBox="1">
            <a:spLocks noGrp="1"/>
          </p:cNvSpPr>
          <p:nvPr>
            <p:ph type="subTitle" idx="1"/>
          </p:nvPr>
        </p:nvSpPr>
        <p:spPr>
          <a:xfrm>
            <a:off x="1709928" y="2052834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소개</a:t>
            </a:r>
            <a:endParaRPr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2" name="Google Shape;1932;p37"/>
          <p:cNvSpPr txBox="1">
            <a:spLocks noGrp="1"/>
          </p:cNvSpPr>
          <p:nvPr>
            <p:ph type="subTitle" idx="7"/>
          </p:nvPr>
        </p:nvSpPr>
        <p:spPr>
          <a:xfrm>
            <a:off x="6464808" y="3628074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20309"/>
                </a:solidFill>
                <a:latin typeface="Noto Sans KR"/>
                <a:ea typeface="Noto Sans KR"/>
                <a:cs typeface="Noto Sans KR"/>
                <a:sym typeface="Noto Sans KR"/>
              </a:rPr>
              <a:t>후기 및 팀원소개</a:t>
            </a:r>
            <a:endParaRPr b="1">
              <a:solidFill>
                <a:srgbClr val="02030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3" name="Google Shape;1933;p37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4" name="Google Shape;1934;p37"/>
          <p:cNvSpPr txBox="1"/>
          <p:nvPr/>
        </p:nvSpPr>
        <p:spPr>
          <a:xfrm>
            <a:off x="1851969" y="3278124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5" name="Google Shape;1935;p37"/>
          <p:cNvSpPr txBox="1"/>
          <p:nvPr/>
        </p:nvSpPr>
        <p:spPr>
          <a:xfrm>
            <a:off x="5263298" y="3278124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6" name="Google Shape;1936;p37"/>
          <p:cNvSpPr txBox="1"/>
          <p:nvPr/>
        </p:nvSpPr>
        <p:spPr>
          <a:xfrm>
            <a:off x="4268116" y="1700785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7" name="Google Shape;1937;p37"/>
          <p:cNvSpPr txBox="1">
            <a:spLocks noGrp="1"/>
          </p:cNvSpPr>
          <p:nvPr>
            <p:ph type="subTitle" idx="1"/>
          </p:nvPr>
        </p:nvSpPr>
        <p:spPr>
          <a:xfrm>
            <a:off x="5447728" y="2052834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endParaRPr sz="1800"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8" name="Google Shape;1938;p37"/>
          <p:cNvSpPr txBox="1">
            <a:spLocks noGrp="1"/>
          </p:cNvSpPr>
          <p:nvPr>
            <p:ph type="subTitle" idx="1"/>
          </p:nvPr>
        </p:nvSpPr>
        <p:spPr>
          <a:xfrm>
            <a:off x="3013829" y="364582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기능 설명</a:t>
            </a:r>
            <a:endParaRPr b="1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9" name="Google Shape;193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5" name="Google Shape;25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" y="521208"/>
            <a:ext cx="6867145" cy="374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5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977070" cy="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58"/>
          <p:cNvSpPr/>
          <p:nvPr/>
        </p:nvSpPr>
        <p:spPr>
          <a:xfrm>
            <a:off x="117493" y="53194"/>
            <a:ext cx="270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작성인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Google Shape;2578;p58"/>
          <p:cNvSpPr/>
          <p:nvPr/>
        </p:nvSpPr>
        <p:spPr>
          <a:xfrm>
            <a:off x="566738" y="50800"/>
            <a:ext cx="5223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이상효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Google Shape;2579;p58"/>
          <p:cNvSpPr/>
          <p:nvPr/>
        </p:nvSpPr>
        <p:spPr>
          <a:xfrm>
            <a:off x="1439085" y="46050"/>
            <a:ext cx="3462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페이지명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p58"/>
          <p:cNvSpPr/>
          <p:nvPr/>
        </p:nvSpPr>
        <p:spPr>
          <a:xfrm>
            <a:off x="1914527" y="50800"/>
            <a:ext cx="6555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구매입력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Google Shape;2581;p58"/>
          <p:cNvSpPr/>
          <p:nvPr/>
        </p:nvSpPr>
        <p:spPr>
          <a:xfrm>
            <a:off x="2603512" y="46050"/>
            <a:ext cx="4746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 경로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p58"/>
          <p:cNvSpPr/>
          <p:nvPr/>
        </p:nvSpPr>
        <p:spPr>
          <a:xfrm>
            <a:off x="3143253" y="50800"/>
            <a:ext cx="28083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solidFill>
                  <a:schemeClr val="dk1"/>
                </a:solidFill>
              </a:rPr>
              <a:t>/pur/input/create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3" name="Google Shape;2583;p58"/>
          <p:cNvSpPr/>
          <p:nvPr/>
        </p:nvSpPr>
        <p:spPr>
          <a:xfrm>
            <a:off x="6056328" y="53194"/>
            <a:ext cx="270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4" name="Google Shape;2584;p58"/>
          <p:cNvSpPr/>
          <p:nvPr/>
        </p:nvSpPr>
        <p:spPr>
          <a:xfrm>
            <a:off x="6480181" y="50800"/>
            <a:ext cx="4746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5" name="Google Shape;25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105" y="2136775"/>
            <a:ext cx="3748077" cy="27638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586" name="Google Shape;2586;p58"/>
          <p:cNvGrpSpPr/>
          <p:nvPr/>
        </p:nvGrpSpPr>
        <p:grpSpPr>
          <a:xfrm>
            <a:off x="5780089" y="966863"/>
            <a:ext cx="171450" cy="161905"/>
            <a:chOff x="7567614" y="4833938"/>
            <a:chExt cx="171450" cy="161905"/>
          </a:xfrm>
        </p:grpSpPr>
        <p:pic>
          <p:nvPicPr>
            <p:cNvPr id="2587" name="Google Shape;2587;p58" descr=" 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67614" y="4833938"/>
              <a:ext cx="171450" cy="161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8" name="Google Shape;2588;p58"/>
            <p:cNvSpPr/>
            <p:nvPr/>
          </p:nvSpPr>
          <p:spPr>
            <a:xfrm>
              <a:off x="7623177" y="4875213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 i="0" u="none" strike="noStrike" cap="non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89" name="Google Shape;2589;p58"/>
          <p:cNvCxnSpPr/>
          <p:nvPr/>
        </p:nvCxnSpPr>
        <p:spPr>
          <a:xfrm>
            <a:off x="6106675" y="1259625"/>
            <a:ext cx="7200" cy="85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0" name="Google Shape;2590;p58"/>
          <p:cNvSpPr/>
          <p:nvPr/>
        </p:nvSpPr>
        <p:spPr>
          <a:xfrm>
            <a:off x="6977625" y="0"/>
            <a:ext cx="193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1" name="Google Shape;2591;p58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3090" y="0"/>
            <a:ext cx="1980911" cy="1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58"/>
          <p:cNvSpPr/>
          <p:nvPr/>
        </p:nvSpPr>
        <p:spPr>
          <a:xfrm>
            <a:off x="7981893" y="50800"/>
            <a:ext cx="384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Check</a:t>
            </a:r>
            <a:endParaRPr sz="700" i="0" u="none" strike="noStrike" cap="none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593" name="Google Shape;2593;p58"/>
          <p:cNvSpPr/>
          <p:nvPr/>
        </p:nvSpPr>
        <p:spPr>
          <a:xfrm>
            <a:off x="7183375" y="166724"/>
            <a:ext cx="214200" cy="118890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8"/>
          <p:cNvSpPr/>
          <p:nvPr/>
        </p:nvSpPr>
        <p:spPr>
          <a:xfrm>
            <a:off x="7193701" y="784225"/>
            <a:ext cx="193800" cy="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00FF"/>
              </a:buClr>
              <a:buSzPts val="500"/>
              <a:buFont typeface="Noto Sans KR"/>
              <a:buNone/>
            </a:pPr>
            <a:r>
              <a:rPr lang="en" sz="500" b="1" i="0" u="none" strike="noStrike" cap="none">
                <a:solidFill>
                  <a:srgbClr val="0500F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58"/>
          <p:cNvSpPr/>
          <p:nvPr/>
        </p:nvSpPr>
        <p:spPr>
          <a:xfrm>
            <a:off x="7410950" y="166699"/>
            <a:ext cx="1731000" cy="11889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8"/>
          <p:cNvSpPr/>
          <p:nvPr/>
        </p:nvSpPr>
        <p:spPr>
          <a:xfrm>
            <a:off x="7457475" y="212725"/>
            <a:ext cx="165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■ 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발주 선택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▣ </a:t>
            </a:r>
            <a:r>
              <a:rPr lang="en" sz="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/pur/input/create</a:t>
            </a:r>
            <a:endParaRPr sz="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254000" marR="0" lvl="1" indent="-1397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Barlow Semi Condensed Medium"/>
              <a:buChar char="•"/>
            </a:pPr>
            <a:r>
              <a:rPr lang="en" sz="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회계 반영이 된 정보를 제외한</a:t>
            </a:r>
            <a:br>
              <a:rPr lang="en" sz="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</a:br>
            <a:r>
              <a:rPr lang="en" sz="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발주 정보를 불러옵니다</a:t>
            </a:r>
            <a:endParaRPr sz="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2597" name="Google Shape;2597;p58"/>
          <p:cNvGrpSpPr/>
          <p:nvPr/>
        </p:nvGrpSpPr>
        <p:grpSpPr>
          <a:xfrm>
            <a:off x="2075421" y="2032625"/>
            <a:ext cx="807900" cy="831609"/>
            <a:chOff x="2075421" y="2032625"/>
            <a:chExt cx="807900" cy="831609"/>
          </a:xfrm>
        </p:grpSpPr>
        <p:cxnSp>
          <p:nvCxnSpPr>
            <p:cNvPr id="2598" name="Google Shape;2598;p58"/>
            <p:cNvCxnSpPr/>
            <p:nvPr/>
          </p:nvCxnSpPr>
          <p:spPr>
            <a:xfrm rot="10800000">
              <a:off x="2075425" y="2032625"/>
              <a:ext cx="0" cy="831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99" name="Google Shape;2599;p58"/>
            <p:cNvCxnSpPr/>
            <p:nvPr/>
          </p:nvCxnSpPr>
          <p:spPr>
            <a:xfrm rot="10800000" flipH="1">
              <a:off x="2075421" y="2860334"/>
              <a:ext cx="807900" cy="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00" name="Google Shape;2600;p58"/>
          <p:cNvGrpSpPr/>
          <p:nvPr/>
        </p:nvGrpSpPr>
        <p:grpSpPr>
          <a:xfrm>
            <a:off x="2747921" y="2666594"/>
            <a:ext cx="171450" cy="161905"/>
            <a:chOff x="7567614" y="4833938"/>
            <a:chExt cx="171450" cy="161905"/>
          </a:xfrm>
        </p:grpSpPr>
        <p:pic>
          <p:nvPicPr>
            <p:cNvPr id="2601" name="Google Shape;2601;p58" descr=" 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67614" y="4833938"/>
              <a:ext cx="171450" cy="161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2" name="Google Shape;2602;p58"/>
            <p:cNvSpPr/>
            <p:nvPr/>
          </p:nvSpPr>
          <p:spPr>
            <a:xfrm>
              <a:off x="7623177" y="4875213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3" name="Google Shape;2603;p58"/>
          <p:cNvSpPr/>
          <p:nvPr/>
        </p:nvSpPr>
        <p:spPr>
          <a:xfrm>
            <a:off x="7183375" y="1362075"/>
            <a:ext cx="214200" cy="103740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58"/>
          <p:cNvSpPr/>
          <p:nvPr/>
        </p:nvSpPr>
        <p:spPr>
          <a:xfrm>
            <a:off x="7193701" y="1827213"/>
            <a:ext cx="193800" cy="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00FF"/>
              </a:buClr>
              <a:buSzPts val="500"/>
              <a:buFont typeface="Noto Sans KR"/>
              <a:buNone/>
            </a:pPr>
            <a:r>
              <a:rPr lang="en" sz="500" b="1" i="0" u="none" strike="noStrike" cap="none">
                <a:solidFill>
                  <a:srgbClr val="0500FF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58"/>
          <p:cNvSpPr/>
          <p:nvPr/>
        </p:nvSpPr>
        <p:spPr>
          <a:xfrm>
            <a:off x="7410950" y="1362073"/>
            <a:ext cx="1731000" cy="10374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58"/>
          <p:cNvSpPr/>
          <p:nvPr/>
        </p:nvSpPr>
        <p:spPr>
          <a:xfrm>
            <a:off x="7457475" y="1408135"/>
            <a:ext cx="16593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■ 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발주 코드 선택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▣ </a:t>
            </a:r>
            <a:r>
              <a:rPr lang="en" sz="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/pur/input/save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97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KR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선택한 발주 정보를 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 입력창에 표시 될 수 있도록 함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7" name="Google Shape;260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3" name="Google Shape;2613;p5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977070" cy="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59"/>
          <p:cNvSpPr/>
          <p:nvPr/>
        </p:nvSpPr>
        <p:spPr>
          <a:xfrm>
            <a:off x="117493" y="53194"/>
            <a:ext cx="270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작성인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5" name="Google Shape;2615;p59"/>
          <p:cNvSpPr/>
          <p:nvPr/>
        </p:nvSpPr>
        <p:spPr>
          <a:xfrm>
            <a:off x="566738" y="50800"/>
            <a:ext cx="5223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이상효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p59"/>
          <p:cNvSpPr/>
          <p:nvPr/>
        </p:nvSpPr>
        <p:spPr>
          <a:xfrm>
            <a:off x="1439085" y="46050"/>
            <a:ext cx="3462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페이지명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7" name="Google Shape;2617;p59"/>
          <p:cNvSpPr/>
          <p:nvPr/>
        </p:nvSpPr>
        <p:spPr>
          <a:xfrm>
            <a:off x="1914527" y="50800"/>
            <a:ext cx="6555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발주조회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p59"/>
          <p:cNvSpPr/>
          <p:nvPr/>
        </p:nvSpPr>
        <p:spPr>
          <a:xfrm>
            <a:off x="2603512" y="46050"/>
            <a:ext cx="4746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 경로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9" name="Google Shape;2619;p59"/>
          <p:cNvSpPr/>
          <p:nvPr/>
        </p:nvSpPr>
        <p:spPr>
          <a:xfrm>
            <a:off x="3143253" y="50800"/>
            <a:ext cx="28083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solidFill>
                  <a:schemeClr val="dk1"/>
                </a:solidFill>
              </a:rPr>
              <a:t>/pur/orinput/list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0" name="Google Shape;2620;p59"/>
          <p:cNvSpPr/>
          <p:nvPr/>
        </p:nvSpPr>
        <p:spPr>
          <a:xfrm>
            <a:off x="6056328" y="53194"/>
            <a:ext cx="270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p59"/>
          <p:cNvSpPr/>
          <p:nvPr/>
        </p:nvSpPr>
        <p:spPr>
          <a:xfrm>
            <a:off x="6480181" y="50800"/>
            <a:ext cx="4746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59"/>
          <p:cNvSpPr/>
          <p:nvPr/>
        </p:nvSpPr>
        <p:spPr>
          <a:xfrm>
            <a:off x="6977625" y="0"/>
            <a:ext cx="193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3" name="Google Shape;2623;p59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3090" y="0"/>
            <a:ext cx="1980911" cy="1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59"/>
          <p:cNvSpPr/>
          <p:nvPr/>
        </p:nvSpPr>
        <p:spPr>
          <a:xfrm>
            <a:off x="7981893" y="50800"/>
            <a:ext cx="384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Check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p59"/>
          <p:cNvSpPr/>
          <p:nvPr/>
        </p:nvSpPr>
        <p:spPr>
          <a:xfrm>
            <a:off x="7206225" y="166707"/>
            <a:ext cx="19356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59"/>
          <p:cNvSpPr/>
          <p:nvPr/>
        </p:nvSpPr>
        <p:spPr>
          <a:xfrm>
            <a:off x="7183375" y="166698"/>
            <a:ext cx="214200" cy="120300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59"/>
          <p:cNvSpPr/>
          <p:nvPr/>
        </p:nvSpPr>
        <p:spPr>
          <a:xfrm>
            <a:off x="7193701" y="708025"/>
            <a:ext cx="193800" cy="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00FF"/>
              </a:buClr>
              <a:buSzPts val="500"/>
              <a:buFont typeface="Noto Sans KR"/>
              <a:buNone/>
            </a:pPr>
            <a:r>
              <a:rPr lang="en" sz="500" b="1" i="0" u="none" strike="noStrike" cap="none">
                <a:solidFill>
                  <a:srgbClr val="0500F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8" name="Google Shape;2628;p59"/>
          <p:cNvSpPr/>
          <p:nvPr/>
        </p:nvSpPr>
        <p:spPr>
          <a:xfrm>
            <a:off x="7410950" y="166698"/>
            <a:ext cx="1731000" cy="1203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59"/>
          <p:cNvSpPr/>
          <p:nvPr/>
        </p:nvSpPr>
        <p:spPr>
          <a:xfrm>
            <a:off x="7457475" y="212725"/>
            <a:ext cx="1659300" cy="11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■ 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발주코드 클릭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▣ </a:t>
            </a:r>
            <a:r>
              <a:rPr lang="en" sz="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/pur/orinput/list/detail/{id:발주코드}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33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Barlow Semi Condensed Medium"/>
              <a:buChar char="•"/>
            </a:pPr>
            <a:r>
              <a:rPr lang="en" sz="8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id로 조회한 발주 정보를 발주 수정 Modal창에 나타나게 함</a:t>
            </a:r>
            <a:endParaRPr sz="700" i="0" u="none" strike="noStrike" cap="none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30" name="Google Shape;2630;p59"/>
          <p:cNvSpPr/>
          <p:nvPr/>
        </p:nvSpPr>
        <p:spPr>
          <a:xfrm>
            <a:off x="7183375" y="1362075"/>
            <a:ext cx="214200" cy="103740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59"/>
          <p:cNvSpPr/>
          <p:nvPr/>
        </p:nvSpPr>
        <p:spPr>
          <a:xfrm>
            <a:off x="7193701" y="1827213"/>
            <a:ext cx="193800" cy="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00FF"/>
              </a:buClr>
              <a:buSzPts val="500"/>
              <a:buFont typeface="Noto Sans KR"/>
              <a:buNone/>
            </a:pPr>
            <a:r>
              <a:rPr lang="en" sz="500" b="1" i="0" u="none" strike="noStrike" cap="none">
                <a:solidFill>
                  <a:srgbClr val="0500FF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2" name="Google Shape;2632;p59"/>
          <p:cNvSpPr/>
          <p:nvPr/>
        </p:nvSpPr>
        <p:spPr>
          <a:xfrm>
            <a:off x="7410950" y="1362073"/>
            <a:ext cx="1731000" cy="10374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59"/>
          <p:cNvSpPr/>
          <p:nvPr/>
        </p:nvSpPr>
        <p:spPr>
          <a:xfrm>
            <a:off x="7457475" y="1408135"/>
            <a:ext cx="16593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■ 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발주 수정/삭제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▣ 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/pur/orinput/{update} or {delete}  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97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KR"/>
              <a:buChar char="•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다른 테이블에서 코드를 조회해서 있으면 구매가 진행이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되었기 때문에 수정 또는 삭제가 불가하게 함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4" name="Google Shape;263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3" y="521208"/>
            <a:ext cx="6867142" cy="374903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5" name="Google Shape;263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475" y="3588326"/>
            <a:ext cx="3416839" cy="14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636" name="Google Shape;2636;p59"/>
          <p:cNvGrpSpPr/>
          <p:nvPr/>
        </p:nvGrpSpPr>
        <p:grpSpPr>
          <a:xfrm>
            <a:off x="1108314" y="3000588"/>
            <a:ext cx="171450" cy="161905"/>
            <a:chOff x="7567614" y="4833938"/>
            <a:chExt cx="171450" cy="161905"/>
          </a:xfrm>
        </p:grpSpPr>
        <p:pic>
          <p:nvPicPr>
            <p:cNvPr id="2637" name="Google Shape;2637;p59" descr=" 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67614" y="4833938"/>
              <a:ext cx="171450" cy="161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8" name="Google Shape;2638;p59"/>
            <p:cNvSpPr/>
            <p:nvPr/>
          </p:nvSpPr>
          <p:spPr>
            <a:xfrm>
              <a:off x="7623177" y="4875213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 i="0" u="none" strike="noStrike" cap="non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9" name="Google Shape;2639;p59"/>
          <p:cNvCxnSpPr/>
          <p:nvPr/>
        </p:nvCxnSpPr>
        <p:spPr>
          <a:xfrm>
            <a:off x="1863025" y="3290000"/>
            <a:ext cx="554400" cy="29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40" name="Google Shape;264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500" y="3946275"/>
            <a:ext cx="1980900" cy="727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41" name="Google Shape;2641;p59"/>
          <p:cNvCxnSpPr>
            <a:endCxn id="2640" idx="0"/>
          </p:cNvCxnSpPr>
          <p:nvPr/>
        </p:nvCxnSpPr>
        <p:spPr>
          <a:xfrm flipH="1">
            <a:off x="1377950" y="3673575"/>
            <a:ext cx="1500" cy="27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42" name="Google Shape;264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7175" y="3117838"/>
            <a:ext cx="1980900" cy="72217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43" name="Google Shape;2643;p59"/>
          <p:cNvCxnSpPr/>
          <p:nvPr/>
        </p:nvCxnSpPr>
        <p:spPr>
          <a:xfrm rot="10800000">
            <a:off x="5502450" y="3911125"/>
            <a:ext cx="0" cy="89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644" name="Google Shape;2644;p59"/>
          <p:cNvGrpSpPr/>
          <p:nvPr/>
        </p:nvGrpSpPr>
        <p:grpSpPr>
          <a:xfrm>
            <a:off x="5216407" y="4670755"/>
            <a:ext cx="171450" cy="161905"/>
            <a:chOff x="7567614" y="4833938"/>
            <a:chExt cx="171450" cy="161905"/>
          </a:xfrm>
        </p:grpSpPr>
        <p:pic>
          <p:nvPicPr>
            <p:cNvPr id="2645" name="Google Shape;2645;p59" descr=" 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67614" y="4833938"/>
              <a:ext cx="171450" cy="161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2646;p59"/>
            <p:cNvSpPr/>
            <p:nvPr/>
          </p:nvSpPr>
          <p:spPr>
            <a:xfrm>
              <a:off x="7623177" y="4875213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7" name="Google Shape;2647;p59"/>
          <p:cNvGrpSpPr/>
          <p:nvPr/>
        </p:nvGrpSpPr>
        <p:grpSpPr>
          <a:xfrm>
            <a:off x="1101607" y="3375355"/>
            <a:ext cx="171450" cy="161905"/>
            <a:chOff x="7567614" y="4833938"/>
            <a:chExt cx="171450" cy="161905"/>
          </a:xfrm>
        </p:grpSpPr>
        <p:pic>
          <p:nvPicPr>
            <p:cNvPr id="2648" name="Google Shape;2648;p59" descr=" 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67614" y="4833938"/>
              <a:ext cx="171450" cy="161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9" name="Google Shape;2649;p59"/>
            <p:cNvSpPr/>
            <p:nvPr/>
          </p:nvSpPr>
          <p:spPr>
            <a:xfrm>
              <a:off x="7623177" y="4875213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0" name="Google Shape;2650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Google Shape;2662;p6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977070" cy="1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61"/>
          <p:cNvSpPr/>
          <p:nvPr/>
        </p:nvSpPr>
        <p:spPr>
          <a:xfrm>
            <a:off x="117493" y="53194"/>
            <a:ext cx="270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작성인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Google Shape;2664;p61"/>
          <p:cNvSpPr/>
          <p:nvPr/>
        </p:nvSpPr>
        <p:spPr>
          <a:xfrm>
            <a:off x="566738" y="50800"/>
            <a:ext cx="5223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이상효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5" name="Google Shape;2665;p61"/>
          <p:cNvSpPr/>
          <p:nvPr/>
        </p:nvSpPr>
        <p:spPr>
          <a:xfrm>
            <a:off x="1439085" y="46050"/>
            <a:ext cx="3462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페이지명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Google Shape;2666;p61"/>
          <p:cNvSpPr/>
          <p:nvPr/>
        </p:nvSpPr>
        <p:spPr>
          <a:xfrm>
            <a:off x="1914527" y="50800"/>
            <a:ext cx="6555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발주입력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61"/>
          <p:cNvSpPr/>
          <p:nvPr/>
        </p:nvSpPr>
        <p:spPr>
          <a:xfrm>
            <a:off x="2603512" y="46050"/>
            <a:ext cx="4746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 경로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8" name="Google Shape;2668;p61"/>
          <p:cNvSpPr/>
          <p:nvPr/>
        </p:nvSpPr>
        <p:spPr>
          <a:xfrm>
            <a:off x="3143253" y="50800"/>
            <a:ext cx="28083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/pur/orinput/create</a:t>
            </a:r>
            <a:endParaRPr sz="900" i="0" u="none" strike="noStrike" cap="none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69" name="Google Shape;2669;p61"/>
          <p:cNvSpPr/>
          <p:nvPr/>
        </p:nvSpPr>
        <p:spPr>
          <a:xfrm>
            <a:off x="6056328" y="53194"/>
            <a:ext cx="270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61"/>
          <p:cNvSpPr/>
          <p:nvPr/>
        </p:nvSpPr>
        <p:spPr>
          <a:xfrm>
            <a:off x="6480181" y="50800"/>
            <a:ext cx="4746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1" name="Google Shape;2671;p61"/>
          <p:cNvSpPr/>
          <p:nvPr/>
        </p:nvSpPr>
        <p:spPr>
          <a:xfrm>
            <a:off x="6977625" y="0"/>
            <a:ext cx="193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2" name="Google Shape;2672;p6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3090" y="0"/>
            <a:ext cx="1980911" cy="1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3" name="Google Shape;2673;p61"/>
          <p:cNvSpPr/>
          <p:nvPr/>
        </p:nvSpPr>
        <p:spPr>
          <a:xfrm>
            <a:off x="7981893" y="50800"/>
            <a:ext cx="384000" cy="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i="0" u="none" strike="noStrike" cap="none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Check</a:t>
            </a:r>
            <a:endParaRPr sz="700" i="0" u="none" strike="noStrike" cap="none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74" name="Google Shape;2674;p61"/>
          <p:cNvSpPr/>
          <p:nvPr/>
        </p:nvSpPr>
        <p:spPr>
          <a:xfrm>
            <a:off x="7206225" y="166705"/>
            <a:ext cx="19356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61"/>
          <p:cNvSpPr/>
          <p:nvPr/>
        </p:nvSpPr>
        <p:spPr>
          <a:xfrm>
            <a:off x="7183375" y="166700"/>
            <a:ext cx="214200" cy="124920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61"/>
          <p:cNvSpPr/>
          <p:nvPr/>
        </p:nvSpPr>
        <p:spPr>
          <a:xfrm>
            <a:off x="7193701" y="708025"/>
            <a:ext cx="193800" cy="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00FF"/>
              </a:buClr>
              <a:buSzPts val="500"/>
              <a:buFont typeface="Noto Sans KR"/>
              <a:buNone/>
            </a:pPr>
            <a:r>
              <a:rPr lang="en" sz="500" b="1" i="0" u="none" strike="noStrike" cap="none">
                <a:solidFill>
                  <a:srgbClr val="0500F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7" name="Google Shape;2677;p61"/>
          <p:cNvSpPr/>
          <p:nvPr/>
        </p:nvSpPr>
        <p:spPr>
          <a:xfrm>
            <a:off x="7410950" y="166700"/>
            <a:ext cx="1731000" cy="12492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61"/>
          <p:cNvSpPr/>
          <p:nvPr/>
        </p:nvSpPr>
        <p:spPr>
          <a:xfrm>
            <a:off x="7457475" y="212725"/>
            <a:ext cx="1659300" cy="12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■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 품목 추가 버튼</a:t>
            </a: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▣ 설명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33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KR"/>
              <a:buChar char="•"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버튼 클릭시 위에 행을 복사하여 추가(복사하는 이유는  Select 태그 같은 기능들을 그대로 사용하기 위해)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3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품목 선택시 품목 명과 규격, 단가를 자동으로 가져오게 함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61"/>
          <p:cNvSpPr/>
          <p:nvPr/>
        </p:nvSpPr>
        <p:spPr>
          <a:xfrm>
            <a:off x="7183375" y="1419125"/>
            <a:ext cx="214200" cy="956400"/>
          </a:xfrm>
          <a:prstGeom prst="rect">
            <a:avLst/>
          </a:prstGeom>
          <a:solidFill>
            <a:srgbClr val="F1F1F1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1"/>
          <p:cNvSpPr/>
          <p:nvPr/>
        </p:nvSpPr>
        <p:spPr>
          <a:xfrm>
            <a:off x="7193694" y="1813276"/>
            <a:ext cx="1938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00FF"/>
              </a:buClr>
              <a:buSzPts val="500"/>
              <a:buFont typeface="Noto Sans KR"/>
              <a:buNone/>
            </a:pPr>
            <a:r>
              <a:rPr lang="en" sz="500" b="1" i="0" u="none" strike="noStrike" cap="none">
                <a:solidFill>
                  <a:srgbClr val="0500FF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61"/>
          <p:cNvSpPr/>
          <p:nvPr/>
        </p:nvSpPr>
        <p:spPr>
          <a:xfrm>
            <a:off x="7410950" y="1418875"/>
            <a:ext cx="1731000" cy="9564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1"/>
          <p:cNvSpPr/>
          <p:nvPr/>
        </p:nvSpPr>
        <p:spPr>
          <a:xfrm>
            <a:off x="7457475" y="1418874"/>
            <a:ext cx="16593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■ </a:t>
            </a:r>
            <a:r>
              <a:rPr lang="en" sz="700">
                <a:latin typeface="Noto Sans KR"/>
                <a:ea typeface="Noto Sans KR"/>
                <a:cs typeface="Noto Sans KR"/>
                <a:sym typeface="Noto Sans KR"/>
              </a:rPr>
              <a:t>수량 입력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KR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▣ 설명</a:t>
            </a:r>
            <a:endParaRPr sz="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335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KR"/>
              <a:buChar char="•"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수량 입력 시  공급가액, 부가세, 총액이 자동으로 계산되어지게 함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1" indent="-133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수량, 단가, 공급가액, 부가세, 총액의 합계도 계산되어지게 됨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3" name="Google Shape;268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550" y="361477"/>
            <a:ext cx="4889283" cy="26691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4" name="Google Shape;268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060" y="1979583"/>
            <a:ext cx="4644005" cy="28438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5" name="Google Shape;2685;p61"/>
          <p:cNvSpPr/>
          <p:nvPr/>
        </p:nvSpPr>
        <p:spPr>
          <a:xfrm>
            <a:off x="863375" y="1314450"/>
            <a:ext cx="4163616" cy="19304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6" name="Google Shape;2686;p61"/>
          <p:cNvCxnSpPr/>
          <p:nvPr/>
        </p:nvCxnSpPr>
        <p:spPr>
          <a:xfrm rot="10800000" flipH="1">
            <a:off x="952975" y="1500600"/>
            <a:ext cx="45000" cy="16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7" name="Google Shape;2687;p61"/>
          <p:cNvSpPr/>
          <p:nvPr/>
        </p:nvSpPr>
        <p:spPr>
          <a:xfrm>
            <a:off x="5050150" y="3179550"/>
            <a:ext cx="1401600" cy="344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61"/>
          <p:cNvSpPr/>
          <p:nvPr/>
        </p:nvSpPr>
        <p:spPr>
          <a:xfrm>
            <a:off x="4099000" y="3179550"/>
            <a:ext cx="452100" cy="344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690" name="Google Shape;2690;p61"/>
          <p:cNvGrpSpPr/>
          <p:nvPr/>
        </p:nvGrpSpPr>
        <p:grpSpPr>
          <a:xfrm>
            <a:off x="698807" y="1530255"/>
            <a:ext cx="171450" cy="161925"/>
            <a:chOff x="2522164" y="2139855"/>
            <a:chExt cx="171450" cy="161925"/>
          </a:xfrm>
        </p:grpSpPr>
        <p:pic>
          <p:nvPicPr>
            <p:cNvPr id="2691" name="Google Shape;2691;p61" descr=" 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22164" y="2139855"/>
              <a:ext cx="171450" cy="16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2" name="Google Shape;2692;p61"/>
            <p:cNvSpPr/>
            <p:nvPr/>
          </p:nvSpPr>
          <p:spPr>
            <a:xfrm>
              <a:off x="2577727" y="2181131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 i="0" u="none" strike="noStrike" cap="none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3" name="Google Shape;2693;p61"/>
          <p:cNvGrpSpPr/>
          <p:nvPr/>
        </p:nvGrpSpPr>
        <p:grpSpPr>
          <a:xfrm>
            <a:off x="3913950" y="3016725"/>
            <a:ext cx="171450" cy="161925"/>
            <a:chOff x="2522164" y="2139855"/>
            <a:chExt cx="171450" cy="161925"/>
          </a:xfrm>
        </p:grpSpPr>
        <p:pic>
          <p:nvPicPr>
            <p:cNvPr id="2694" name="Google Shape;2694;p61" descr=" 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22164" y="2139855"/>
              <a:ext cx="171450" cy="16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5" name="Google Shape;2695;p61"/>
            <p:cNvSpPr/>
            <p:nvPr/>
          </p:nvSpPr>
          <p:spPr>
            <a:xfrm>
              <a:off x="2577727" y="2181131"/>
              <a:ext cx="651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Noto Sans KR"/>
                <a:buNone/>
              </a:pPr>
              <a:r>
                <a:rPr lang="en" sz="500" b="1">
                  <a:solidFill>
                    <a:srgbClr val="FFFFFF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  <a:endParaRPr sz="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1" name="Google Shape;27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00" y="101000"/>
            <a:ext cx="8869680" cy="49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62"/>
          <p:cNvSpPr txBox="1"/>
          <p:nvPr/>
        </p:nvSpPr>
        <p:spPr>
          <a:xfrm>
            <a:off x="5250900" y="360475"/>
            <a:ext cx="39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2"/>
          <p:cNvSpPr/>
          <p:nvPr/>
        </p:nvSpPr>
        <p:spPr>
          <a:xfrm>
            <a:off x="1274225" y="559425"/>
            <a:ext cx="3714000" cy="327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62"/>
          <p:cNvSpPr txBox="1"/>
          <p:nvPr/>
        </p:nvSpPr>
        <p:spPr>
          <a:xfrm>
            <a:off x="-194250" y="7775"/>
            <a:ext cx="44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62"/>
          <p:cNvSpPr txBox="1"/>
          <p:nvPr/>
        </p:nvSpPr>
        <p:spPr>
          <a:xfrm>
            <a:off x="2511725" y="3874125"/>
            <a:ext cx="1239000" cy="24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Google Calendar API</a:t>
            </a:r>
            <a:endParaRPr sz="1000"/>
          </a:p>
        </p:txBody>
      </p:sp>
      <p:sp>
        <p:nvSpPr>
          <p:cNvPr id="2706" name="Google Shape;2706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707" name="Google Shape;2707;p62"/>
          <p:cNvSpPr/>
          <p:nvPr/>
        </p:nvSpPr>
        <p:spPr>
          <a:xfrm>
            <a:off x="5236725" y="652650"/>
            <a:ext cx="3566400" cy="504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62"/>
          <p:cNvSpPr txBox="1"/>
          <p:nvPr/>
        </p:nvSpPr>
        <p:spPr>
          <a:xfrm>
            <a:off x="6400425" y="1202000"/>
            <a:ext cx="1175100" cy="24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Open Weather API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63"/>
          <p:cNvSpPr txBox="1"/>
          <p:nvPr/>
        </p:nvSpPr>
        <p:spPr>
          <a:xfrm>
            <a:off x="5250900" y="360475"/>
            <a:ext cx="39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63"/>
          <p:cNvSpPr txBox="1"/>
          <p:nvPr/>
        </p:nvSpPr>
        <p:spPr>
          <a:xfrm>
            <a:off x="-194250" y="7775"/>
            <a:ext cx="44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6" name="Google Shape;27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3" y="102875"/>
            <a:ext cx="8869678" cy="49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718" name="Google Shape;2718;p63"/>
          <p:cNvSpPr txBox="1"/>
          <p:nvPr/>
        </p:nvSpPr>
        <p:spPr>
          <a:xfrm>
            <a:off x="1878575" y="4619850"/>
            <a:ext cx="615600" cy="24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CRUD</a:t>
            </a:r>
            <a:endParaRPr sz="900"/>
          </a:p>
        </p:txBody>
      </p:sp>
      <p:cxnSp>
        <p:nvCxnSpPr>
          <p:cNvPr id="2719" name="Google Shape;2719;p63"/>
          <p:cNvCxnSpPr/>
          <p:nvPr/>
        </p:nvCxnSpPr>
        <p:spPr>
          <a:xfrm>
            <a:off x="2614850" y="5078325"/>
            <a:ext cx="1159500" cy="115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0" name="Google Shape;2720;p63"/>
          <p:cNvSpPr/>
          <p:nvPr/>
        </p:nvSpPr>
        <p:spPr>
          <a:xfrm>
            <a:off x="1468450" y="4032450"/>
            <a:ext cx="1328700" cy="504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64"/>
          <p:cNvSpPr txBox="1"/>
          <p:nvPr/>
        </p:nvSpPr>
        <p:spPr>
          <a:xfrm>
            <a:off x="5250900" y="360475"/>
            <a:ext cx="39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64"/>
          <p:cNvSpPr txBox="1"/>
          <p:nvPr/>
        </p:nvSpPr>
        <p:spPr>
          <a:xfrm>
            <a:off x="-194250" y="7775"/>
            <a:ext cx="44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8" name="Google Shape;27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3" y="102875"/>
            <a:ext cx="8869678" cy="49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Google Shape;2729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730" name="Google Shape;2730;p64"/>
          <p:cNvSpPr/>
          <p:nvPr/>
        </p:nvSpPr>
        <p:spPr>
          <a:xfrm>
            <a:off x="1725750" y="2654225"/>
            <a:ext cx="989700" cy="32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1" name="Google Shape;2731;p64"/>
          <p:cNvCxnSpPr/>
          <p:nvPr/>
        </p:nvCxnSpPr>
        <p:spPr>
          <a:xfrm>
            <a:off x="2680525" y="4327700"/>
            <a:ext cx="3201000" cy="3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2" name="Google Shape;27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500" y="3249475"/>
            <a:ext cx="2870151" cy="189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3" name="Google Shape;2733;p64"/>
          <p:cNvCxnSpPr>
            <a:endCxn id="2730" idx="2"/>
          </p:cNvCxnSpPr>
          <p:nvPr/>
        </p:nvCxnSpPr>
        <p:spPr>
          <a:xfrm rot="10800000" flipH="1">
            <a:off x="2198400" y="2983625"/>
            <a:ext cx="22200" cy="123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4" name="Google Shape;27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828" y="998287"/>
            <a:ext cx="3241898" cy="21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75" y="225829"/>
            <a:ext cx="3241902" cy="2093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6" name="Google Shape;2736;p64"/>
          <p:cNvCxnSpPr/>
          <p:nvPr/>
        </p:nvCxnSpPr>
        <p:spPr>
          <a:xfrm>
            <a:off x="1159600" y="2319225"/>
            <a:ext cx="616200" cy="193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7" name="Google Shape;2737;p64"/>
          <p:cNvCxnSpPr>
            <a:stCxn id="2730" idx="3"/>
          </p:cNvCxnSpPr>
          <p:nvPr/>
        </p:nvCxnSpPr>
        <p:spPr>
          <a:xfrm>
            <a:off x="2715450" y="2818925"/>
            <a:ext cx="1037400" cy="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56"/>
          <p:cNvSpPr txBox="1">
            <a:spLocks noGrp="1"/>
          </p:cNvSpPr>
          <p:nvPr>
            <p:ph type="title"/>
          </p:nvPr>
        </p:nvSpPr>
        <p:spPr>
          <a:xfrm>
            <a:off x="2872915" y="1910048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/>
                <a:ea typeface="Noto Sans KR"/>
                <a:cs typeface="Noto Sans KR"/>
                <a:sym typeface="Noto Sans KR"/>
              </a:rPr>
              <a:t>프로그램 시현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2" name="Google Shape;2542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659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65"/>
          <p:cNvSpPr txBox="1">
            <a:spLocks noGrp="1"/>
          </p:cNvSpPr>
          <p:nvPr>
            <p:ph type="title"/>
          </p:nvPr>
        </p:nvSpPr>
        <p:spPr>
          <a:xfrm>
            <a:off x="1066800" y="2231125"/>
            <a:ext cx="37866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후기 및 팀원소개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3" name="Google Shape;2743;p65"/>
          <p:cNvSpPr txBox="1">
            <a:spLocks noGrp="1"/>
          </p:cNvSpPr>
          <p:nvPr>
            <p:ph type="title" idx="2"/>
          </p:nvPr>
        </p:nvSpPr>
        <p:spPr>
          <a:xfrm>
            <a:off x="14763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44" name="Google Shape;2744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45" name="Google Shape;2745;p65"/>
          <p:cNvSpPr txBox="1">
            <a:spLocks noGrp="1"/>
          </p:cNvSpPr>
          <p:nvPr>
            <p:ph type="subTitle" idx="1"/>
          </p:nvPr>
        </p:nvSpPr>
        <p:spPr>
          <a:xfrm>
            <a:off x="2111150" y="2999225"/>
            <a:ext cx="19605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프로젝트 이슈 체크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이슈 해결책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향후 계획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팀원 소개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46" name="Google Shape;27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950" y="1014825"/>
            <a:ext cx="3328500" cy="187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6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프로젝트 이슈 체크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752" name="Google Shape;2752;p66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53" name="Google Shape;2753;p66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6"/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6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6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6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6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6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6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6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6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6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6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6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6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6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6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6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6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6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6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6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6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6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6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6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6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6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6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6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6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6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6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6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6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6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6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6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6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6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6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6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6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6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6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6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6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6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6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6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6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6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6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6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6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6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6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6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6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6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6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6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6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6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6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6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6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6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6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6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6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6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6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6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6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6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6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6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6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6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6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6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6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6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6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6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6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6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6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6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6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6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6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6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6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6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6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6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6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6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6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6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6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6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6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6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6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6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6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6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6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6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6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6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6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6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6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6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6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6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6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6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6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6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6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6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6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6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6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6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6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6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6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6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6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6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6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6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6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6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6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6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6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6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6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6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6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6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6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6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6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6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6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6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6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6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6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6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6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6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6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6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6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6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6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6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6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6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6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6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6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6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6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6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6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6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6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6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6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6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6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6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6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6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6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6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6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6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6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6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6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6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4" name="Google Shape;2944;p66"/>
          <p:cNvSpPr txBox="1">
            <a:spLocks noGrp="1"/>
          </p:cNvSpPr>
          <p:nvPr>
            <p:ph type="subTitle" idx="2"/>
          </p:nvPr>
        </p:nvSpPr>
        <p:spPr>
          <a:xfrm>
            <a:off x="3436425" y="1252725"/>
            <a:ext cx="226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복합키 사용 문제</a:t>
            </a:r>
            <a:endParaRPr sz="2000" b="1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5" name="Google Shape;2945;p6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일정 관리</a:t>
            </a:r>
            <a:endParaRPr sz="2000" b="1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6" name="Google Shape;2946;p66"/>
          <p:cNvSpPr txBox="1">
            <a:spLocks noGrp="1"/>
          </p:cNvSpPr>
          <p:nvPr>
            <p:ph type="subTitle" idx="3"/>
          </p:nvPr>
        </p:nvSpPr>
        <p:spPr>
          <a:xfrm>
            <a:off x="610297" y="1819650"/>
            <a:ext cx="2994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Git Hub 협업</a:t>
            </a:r>
            <a:endParaRPr sz="2000" b="1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7" name="Google Shape;2947;p6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6F6F"/>
                </a:solidFill>
                <a:latin typeface="Noto Sans KR"/>
                <a:ea typeface="Noto Sans KR"/>
                <a:cs typeface="Noto Sans KR"/>
                <a:sym typeface="Noto Sans KR"/>
              </a:rPr>
              <a:t>예정과 현실 사이</a:t>
            </a:r>
            <a:endParaRPr>
              <a:solidFill>
                <a:srgbClr val="6F6F6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8" name="Google Shape;2948;p66"/>
          <p:cNvSpPr txBox="1">
            <a:spLocks noGrp="1"/>
          </p:cNvSpPr>
          <p:nvPr>
            <p:ph type="subTitle" idx="5"/>
          </p:nvPr>
        </p:nvSpPr>
        <p:spPr>
          <a:xfrm>
            <a:off x="3706530" y="1581609"/>
            <a:ext cx="1817604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F6F6F"/>
                </a:solidFill>
                <a:latin typeface="Noto Sans KR"/>
                <a:ea typeface="Noto Sans KR"/>
                <a:cs typeface="Noto Sans KR"/>
                <a:sym typeface="Noto Sans KR"/>
              </a:rPr>
              <a:t>테이블간 제약조건</a:t>
            </a:r>
            <a:endParaRPr dirty="0">
              <a:solidFill>
                <a:srgbClr val="6F6F6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49" name="Google Shape;2949;p66"/>
          <p:cNvSpPr txBox="1">
            <a:spLocks noGrp="1"/>
          </p:cNvSpPr>
          <p:nvPr>
            <p:ph type="subTitle" idx="6"/>
          </p:nvPr>
        </p:nvSpPr>
        <p:spPr>
          <a:xfrm>
            <a:off x="771350" y="2139700"/>
            <a:ext cx="26727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6F6F"/>
                </a:solidFill>
                <a:latin typeface="Noto Sans KR"/>
                <a:ea typeface="Noto Sans KR"/>
                <a:cs typeface="Noto Sans KR"/>
                <a:sym typeface="Noto Sans KR"/>
              </a:rPr>
              <a:t>Pull Requests</a:t>
            </a:r>
            <a:br>
              <a:rPr lang="en">
                <a:solidFill>
                  <a:srgbClr val="6F6F6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>
                <a:solidFill>
                  <a:srgbClr val="6F6F6F"/>
                </a:solidFill>
                <a:latin typeface="Noto Sans KR"/>
                <a:ea typeface="Noto Sans KR"/>
                <a:cs typeface="Noto Sans KR"/>
                <a:sym typeface="Noto Sans KR"/>
              </a:rPr>
              <a:t>사용과 병합</a:t>
            </a:r>
            <a:endParaRPr>
              <a:solidFill>
                <a:srgbClr val="6F6F6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950" name="Google Shape;2950;p66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51" name="Google Shape;2951;p6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66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55" name="Google Shape;2955;p6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66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59" name="Google Shape;2959;p6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66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63" name="Google Shape;2963;p66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6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6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6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6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6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6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1" name="Google Shape;2971;p66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72" name="Google Shape;2972;p66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6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6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6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66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77" name="Google Shape;2977;p66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6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6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6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6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6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3" name="Google Shape;2983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67"/>
          <p:cNvSpPr/>
          <p:nvPr/>
        </p:nvSpPr>
        <p:spPr>
          <a:xfrm>
            <a:off x="1183525" y="1040025"/>
            <a:ext cx="38073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67"/>
          <p:cNvSpPr/>
          <p:nvPr/>
        </p:nvSpPr>
        <p:spPr>
          <a:xfrm>
            <a:off x="1183525" y="2314700"/>
            <a:ext cx="38073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67"/>
          <p:cNvSpPr/>
          <p:nvPr/>
        </p:nvSpPr>
        <p:spPr>
          <a:xfrm>
            <a:off x="1183525" y="3592725"/>
            <a:ext cx="38073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67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이슈 해결책(예정)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92" name="Google Shape;2992;p67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 panose="020B0600000101010101" charset="-127"/>
                <a:ea typeface="Noto Sans KR" panose="020B0600000101010101" charset="-127"/>
                <a:cs typeface="Noto Sans KR"/>
                <a:sym typeface="Noto Sans KR"/>
              </a:rPr>
              <a:t>해결책 1</a:t>
            </a:r>
            <a:endParaRPr>
              <a:latin typeface="Noto Sans KR" panose="020B0600000101010101" charset="-127"/>
              <a:ea typeface="Noto Sans KR" panose="020B0600000101010101" charset="-127"/>
              <a:cs typeface="Noto Sans KR"/>
              <a:sym typeface="Noto Sans KR"/>
            </a:endParaRPr>
          </a:p>
        </p:txBody>
      </p:sp>
      <p:sp>
        <p:nvSpPr>
          <p:cNvPr id="2993" name="Google Shape;2993;p67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 panose="020B0600000101010101" charset="-127"/>
                <a:ea typeface="Noto Sans KR" panose="020B0600000101010101" charset="-127"/>
              </a:rPr>
              <a:t>Push와 Pull의 정례화</a:t>
            </a:r>
            <a:endParaRPr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94" name="Google Shape;2994;p67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 panose="020B0600000101010101" charset="-127"/>
                <a:ea typeface="Noto Sans KR" panose="020B0600000101010101" charset="-127"/>
                <a:cs typeface="Noto Sans KR"/>
                <a:sym typeface="Noto Sans KR"/>
              </a:rPr>
              <a:t>해결책 2</a:t>
            </a:r>
            <a:endParaRPr>
              <a:latin typeface="Noto Sans KR" panose="020B0600000101010101" charset="-127"/>
              <a:ea typeface="Noto Sans KR" panose="020B0600000101010101" charset="-127"/>
              <a:cs typeface="Noto Sans KR"/>
              <a:sym typeface="Noto Sans KR"/>
            </a:endParaRPr>
          </a:p>
        </p:txBody>
      </p:sp>
      <p:sp>
        <p:nvSpPr>
          <p:cNvPr id="2995" name="Google Shape;2995;p67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 panose="020B0600000101010101" charset="-127"/>
                <a:ea typeface="Noto Sans KR" panose="020B0600000101010101" charset="-127"/>
              </a:rPr>
              <a:t>비식별 관계 설정 </a:t>
            </a:r>
            <a:endParaRPr b="1">
              <a:latin typeface="Noto Sans KR" panose="020B0600000101010101" charset="-127"/>
              <a:ea typeface="Noto Sans KR" panose="020B0600000101010101" charset="-127"/>
              <a:sym typeface="Barlow Semi Condensed"/>
            </a:endParaRPr>
          </a:p>
        </p:txBody>
      </p:sp>
      <p:sp>
        <p:nvSpPr>
          <p:cNvPr id="2996" name="Google Shape;2996;p67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 panose="020B0600000101010101" charset="-127"/>
                <a:ea typeface="Noto Sans KR" panose="020B0600000101010101" charset="-127"/>
                <a:cs typeface="Noto Sans KR"/>
                <a:sym typeface="Noto Sans KR"/>
              </a:rPr>
              <a:t>해결책 3</a:t>
            </a:r>
            <a:endParaRPr>
              <a:latin typeface="Noto Sans KR" panose="020B0600000101010101" charset="-127"/>
              <a:ea typeface="Noto Sans KR" panose="020B0600000101010101" charset="-127"/>
              <a:cs typeface="Noto Sans KR"/>
              <a:sym typeface="Noto Sans KR"/>
            </a:endParaRPr>
          </a:p>
        </p:txBody>
      </p:sp>
      <p:sp>
        <p:nvSpPr>
          <p:cNvPr id="2997" name="Google Shape;2997;p67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 panose="020B0600000101010101" charset="-127"/>
                <a:ea typeface="Noto Sans KR" panose="020B0600000101010101" charset="-127"/>
              </a:rPr>
              <a:t>선택과 집중, 협업</a:t>
            </a:r>
            <a:endParaRPr b="1">
              <a:latin typeface="Noto Sans KR" panose="020B0600000101010101" charset="-127"/>
              <a:ea typeface="Noto Sans KR" panose="020B0600000101010101" charset="-127"/>
              <a:sym typeface="Barlow Semi Condensed"/>
            </a:endParaRPr>
          </a:p>
        </p:txBody>
      </p:sp>
      <p:grpSp>
        <p:nvGrpSpPr>
          <p:cNvPr id="2998" name="Google Shape;2998;p67"/>
          <p:cNvGrpSpPr/>
          <p:nvPr/>
        </p:nvGrpSpPr>
        <p:grpSpPr>
          <a:xfrm>
            <a:off x="5016194" y="1945619"/>
            <a:ext cx="3807205" cy="2712964"/>
            <a:chOff x="862950" y="825025"/>
            <a:chExt cx="5862650" cy="4111175"/>
          </a:xfrm>
        </p:grpSpPr>
        <p:sp>
          <p:nvSpPr>
            <p:cNvPr id="2999" name="Google Shape;2999;p6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8" name="Google Shape;3208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38"/>
          <p:cNvSpPr txBox="1">
            <a:spLocks noGrp="1"/>
          </p:cNvSpPr>
          <p:nvPr>
            <p:ph type="title"/>
          </p:nvPr>
        </p:nvSpPr>
        <p:spPr>
          <a:xfrm>
            <a:off x="12954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프로그램 소개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5" name="Google Shape;1945;p38"/>
          <p:cNvSpPr txBox="1">
            <a:spLocks noGrp="1"/>
          </p:cNvSpPr>
          <p:nvPr>
            <p:ph type="title" idx="2"/>
          </p:nvPr>
        </p:nvSpPr>
        <p:spPr>
          <a:xfrm>
            <a:off x="12954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46" name="Google Shape;194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947" name="Google Shape;1947;p38"/>
          <p:cNvSpPr txBox="1">
            <a:spLocks noGrp="1"/>
          </p:cNvSpPr>
          <p:nvPr>
            <p:ph type="subTitle" idx="1"/>
          </p:nvPr>
        </p:nvSpPr>
        <p:spPr>
          <a:xfrm>
            <a:off x="2034950" y="2999225"/>
            <a:ext cx="222805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ko-KR" altLang="en-US" dirty="0">
                <a:latin typeface="Noto Sans KR"/>
                <a:ea typeface="Noto Sans KR"/>
                <a:cs typeface="Noto Sans KR"/>
                <a:sym typeface="Noto Sans KR"/>
              </a:rPr>
              <a:t>프로그램 선정 배경</a:t>
            </a:r>
            <a:endParaRPr lang="en-US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ct val="150000"/>
              </a:lnSpc>
            </a:pPr>
            <a:r>
              <a:rPr lang="en" altLang="ko-KR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altLang="ko-KR" dirty="0">
                <a:latin typeface="Noto Sans KR"/>
                <a:ea typeface="Noto Sans KR"/>
                <a:cs typeface="Noto Sans KR"/>
                <a:sym typeface="Noto Sans KR"/>
              </a:rPr>
              <a:t>기획 의도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제작 목표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48" name="Google Shape;19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25" y="1042100"/>
            <a:ext cx="3328500" cy="187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214" name="Google Shape;3214;p68"/>
          <p:cNvSpPr txBox="1">
            <a:spLocks noGrp="1"/>
          </p:cNvSpPr>
          <p:nvPr>
            <p:ph type="subTitle" idx="1"/>
          </p:nvPr>
        </p:nvSpPr>
        <p:spPr>
          <a:xfrm>
            <a:off x="1274225" y="1499125"/>
            <a:ext cx="66042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KR"/>
              <a:buChar char="●"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수업 시작전, 종료전 Commit,Push,Pull을 일률적으로 동시에 실행한다.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KR"/>
              <a:buChar char="●"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중대한 변경사항이 있을 시 작업을 중단하고 반영된 내용을 Pull한다.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Noto Sans KR"/>
              <a:buChar char="●"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진척도에 따라 작업이 완료된 팀원이 다른 팀원과 협업한다.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15" name="Google Shape;3215;p68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상세 해결책(예정)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69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향후 계획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21" name="Google Shape;3221;p69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더미 데이터 분포 조정</a:t>
            </a:r>
            <a:endParaRPr sz="1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ERP의 완성도</a:t>
            </a:r>
            <a:endParaRPr sz="1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개별 구현 기술 향상</a:t>
            </a:r>
            <a:endParaRPr sz="1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서버활용 </a:t>
            </a:r>
            <a:endParaRPr sz="1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222" name="Google Shape;3222;p69"/>
          <p:cNvGrpSpPr/>
          <p:nvPr/>
        </p:nvGrpSpPr>
        <p:grpSpPr>
          <a:xfrm>
            <a:off x="1229848" y="1204095"/>
            <a:ext cx="2708468" cy="3004859"/>
            <a:chOff x="1260950" y="-166737"/>
            <a:chExt cx="5129675" cy="5643987"/>
          </a:xfrm>
        </p:grpSpPr>
        <p:sp>
          <p:nvSpPr>
            <p:cNvPr id="3223" name="Google Shape;3223;p69"/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9"/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9"/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9"/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9"/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9"/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9"/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9"/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9"/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9"/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9"/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9"/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9"/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9"/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9"/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9"/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9"/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9"/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9"/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9"/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9"/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9"/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9"/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9"/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9"/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9"/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9"/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9"/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9"/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9"/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9"/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9"/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9"/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9"/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9"/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9"/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9"/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9"/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9"/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9"/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9"/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9"/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9"/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9"/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9"/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9"/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9"/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9"/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9"/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9"/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9"/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9"/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9"/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9"/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9"/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9"/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9"/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9"/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9"/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9"/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9"/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9"/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9"/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9"/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9"/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9"/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9"/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9"/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9"/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9"/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9"/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9"/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9"/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9"/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9"/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9"/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9"/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9"/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9"/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9"/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9"/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9"/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9"/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9"/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9"/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9"/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9"/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9"/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9"/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9"/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9"/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9"/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9"/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9"/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9"/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9"/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9"/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9"/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9"/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9"/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9"/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9"/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9"/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9"/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9"/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9"/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9"/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9"/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9"/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9"/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9"/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9"/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9"/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9"/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9"/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9"/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9"/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9"/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9"/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9"/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9"/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9"/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9"/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9"/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9"/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9"/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9"/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9"/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9"/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9"/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9"/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9"/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9"/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9"/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9"/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9"/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9"/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9"/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9"/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9"/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9"/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9"/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9"/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9"/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9"/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9"/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9"/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9"/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9"/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9"/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9"/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9"/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9"/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9"/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9"/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9"/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9"/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1" name="Google Shape;3401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6" name="Google Shape;3406;p70"/>
          <p:cNvPicPr preferRelativeResize="0"/>
          <p:nvPr/>
        </p:nvPicPr>
        <p:blipFill rotWithShape="1">
          <a:blip r:embed="rId3">
            <a:alphaModFix/>
          </a:blip>
          <a:srcRect l="1484" r="1494"/>
          <a:stretch/>
        </p:blipFill>
        <p:spPr>
          <a:xfrm>
            <a:off x="4696641" y="1580762"/>
            <a:ext cx="2741302" cy="15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407" name="Google Shape;3407;p7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replace the image 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screen with your own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work. Just delete this one,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add yours and </a:t>
            </a:r>
            <a:r>
              <a:rPr lang="en"/>
              <a:t>center it properly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408" name="Google Shape;3408;p70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409" name="Google Shape;3409;p70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0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0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0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0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0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0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0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0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0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0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0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0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0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0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0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0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0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0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0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0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0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0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0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0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0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0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0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0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0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0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0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0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0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0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0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0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0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0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0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0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0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0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0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0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0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0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0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0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0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0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0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0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0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0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0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0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0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0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0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0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0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0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0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0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0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0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0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0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0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0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0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0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0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0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0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0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0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0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0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3" name="Google Shape;3493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91" name="Google Shape;3220;p69">
            <a:extLst>
              <a:ext uri="{FF2B5EF4-FFF2-40B4-BE49-F238E27FC236}">
                <a16:creationId xmlns:a16="http://schemas.microsoft.com/office/drawing/2014/main" id="{6352D978-4BAF-4727-BE9B-B4D519242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향후 계획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71"/>
          <p:cNvSpPr txBox="1">
            <a:spLocks noGrp="1"/>
          </p:cNvSpPr>
          <p:nvPr>
            <p:ph type="subTitle" idx="1"/>
          </p:nvPr>
        </p:nvSpPr>
        <p:spPr>
          <a:xfrm>
            <a:off x="7289425" y="1212550"/>
            <a:ext cx="1701600" cy="11157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/>
                <a:ea typeface="Noto Sans KR"/>
                <a:cs typeface="Noto Sans KR"/>
                <a:sym typeface="Noto Sans KR"/>
              </a:rPr>
              <a:t>팀원: 임호진</a:t>
            </a:r>
            <a:endParaRPr sz="11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 dirty="0">
                <a:latin typeface="Noto Sans KR"/>
                <a:ea typeface="Noto Sans KR"/>
                <a:cs typeface="Noto Sans KR"/>
                <a:sym typeface="Noto Sans KR"/>
              </a:rPr>
              <a:t>회계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 dirty="0">
                <a:latin typeface="Noto Sans KR"/>
                <a:ea typeface="Noto Sans KR"/>
                <a:cs typeface="Noto Sans KR"/>
                <a:sym typeface="Noto Sans KR"/>
              </a:rPr>
              <a:t>맏형, API</a:t>
            </a:r>
            <a:endParaRPr sz="1000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0" name="Google Shape;3500;p71"/>
          <p:cNvSpPr txBox="1">
            <a:spLocks noGrp="1"/>
          </p:cNvSpPr>
          <p:nvPr>
            <p:ph type="title"/>
          </p:nvPr>
        </p:nvSpPr>
        <p:spPr>
          <a:xfrm>
            <a:off x="1266441" y="159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TEAM RMBB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501" name="Google Shape;3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00" y="1284800"/>
            <a:ext cx="5166000" cy="29058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02" name="Google Shape;3502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503" name="Google Shape;3503;p71"/>
          <p:cNvSpPr txBox="1">
            <a:spLocks noGrp="1"/>
          </p:cNvSpPr>
          <p:nvPr>
            <p:ph type="subTitle" idx="2"/>
          </p:nvPr>
        </p:nvSpPr>
        <p:spPr>
          <a:xfrm>
            <a:off x="2653275" y="4244700"/>
            <a:ext cx="44073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latin typeface="Noto Sans KR"/>
                <a:ea typeface="Noto Sans KR"/>
                <a:cs typeface="Noto Sans KR"/>
                <a:sym typeface="Noto Sans KR"/>
              </a:rPr>
              <a:t> 이젠컴퓨터학원 KDT 308 백엔드 프론트엔드 풀스텍 팀장 이상효 반장 김선진 팀원 김영훈 팀원 박종현 팀원 임지환 팀원 임호진 ERP 프로젝트 팀 육회비빔밥 자바 스프링부트 </a:t>
            </a:r>
            <a:endParaRPr sz="4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4" name="Google Shape;3504;p71"/>
          <p:cNvSpPr txBox="1">
            <a:spLocks noGrp="1"/>
          </p:cNvSpPr>
          <p:nvPr>
            <p:ph type="subTitle" idx="3"/>
          </p:nvPr>
        </p:nvSpPr>
        <p:spPr>
          <a:xfrm>
            <a:off x="178700" y="1600450"/>
            <a:ext cx="1701600" cy="11157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팀원: 박종현</a:t>
            </a:r>
            <a:endParaRPr sz="11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인사 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API, 로그인, 유저 정보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5" name="Google Shape;3505;p71"/>
          <p:cNvSpPr txBox="1">
            <a:spLocks noGrp="1"/>
          </p:cNvSpPr>
          <p:nvPr>
            <p:ph type="subTitle" idx="4"/>
          </p:nvPr>
        </p:nvSpPr>
        <p:spPr>
          <a:xfrm>
            <a:off x="178700" y="374350"/>
            <a:ext cx="1701600" cy="11115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부팀장: 임지환</a:t>
            </a:r>
            <a:endParaRPr sz="11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영업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Main &amp; Front 책임 및 유관 기능 조율 업무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6" name="Google Shape;3506;p71"/>
          <p:cNvSpPr txBox="1">
            <a:spLocks noGrp="1"/>
          </p:cNvSpPr>
          <p:nvPr>
            <p:ph type="subTitle" idx="5"/>
          </p:nvPr>
        </p:nvSpPr>
        <p:spPr>
          <a:xfrm>
            <a:off x="178700" y="2830750"/>
            <a:ext cx="1701600" cy="11157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/>
                <a:ea typeface="Noto Sans KR"/>
                <a:cs typeface="Noto Sans KR"/>
                <a:sym typeface="Noto Sans KR"/>
              </a:rPr>
              <a:t>팀원: 김선진</a:t>
            </a:r>
            <a:endParaRPr sz="11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 dirty="0">
                <a:latin typeface="Noto Sans KR"/>
                <a:ea typeface="Noto Sans KR"/>
                <a:cs typeface="Noto Sans KR"/>
                <a:sym typeface="Noto Sans KR"/>
              </a:rPr>
              <a:t>재고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▪DB</a:t>
            </a:r>
            <a:r>
              <a:rPr lang="ko-KR" altLang="en-US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설계 및 문서화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7" name="Google Shape;3507;p71"/>
          <p:cNvSpPr txBox="1">
            <a:spLocks noGrp="1"/>
          </p:cNvSpPr>
          <p:nvPr>
            <p:ph type="subTitle" idx="6"/>
          </p:nvPr>
        </p:nvSpPr>
        <p:spPr>
          <a:xfrm>
            <a:off x="7289425" y="2440750"/>
            <a:ext cx="1701600" cy="11157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/>
                <a:ea typeface="Noto Sans KR"/>
                <a:cs typeface="Noto Sans KR"/>
                <a:sym typeface="Noto Sans KR"/>
              </a:rPr>
              <a:t>팀장: 이상효</a:t>
            </a:r>
            <a:endParaRPr sz="11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 dirty="0">
                <a:latin typeface="Noto Sans KR"/>
                <a:ea typeface="Noto Sans KR"/>
                <a:cs typeface="Noto Sans KR"/>
                <a:sym typeface="Noto Sans KR"/>
              </a:rPr>
              <a:t>구매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▪프로젝트 총괄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8" name="Google Shape;3508;p71"/>
          <p:cNvSpPr txBox="1">
            <a:spLocks noGrp="1"/>
          </p:cNvSpPr>
          <p:nvPr>
            <p:ph type="subTitle" idx="7"/>
          </p:nvPr>
        </p:nvSpPr>
        <p:spPr>
          <a:xfrm>
            <a:off x="7289425" y="3668950"/>
            <a:ext cx="1701600" cy="1115700"/>
          </a:xfrm>
          <a:prstGeom prst="rect">
            <a:avLst/>
          </a:prstGeom>
          <a:noFill/>
          <a:ln w="38100" cap="flat" cmpd="dbl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/>
                <a:ea typeface="Noto Sans KR"/>
                <a:cs typeface="Noto Sans KR"/>
                <a:sym typeface="Noto Sans KR"/>
              </a:rPr>
              <a:t>팀원: 김영훈</a:t>
            </a:r>
            <a:endParaRPr sz="11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sz="1000" dirty="0">
                <a:latin typeface="Noto Sans KR"/>
                <a:ea typeface="Noto Sans KR"/>
                <a:cs typeface="Noto Sans KR"/>
                <a:sym typeface="Noto Sans KR"/>
              </a:rPr>
              <a:t>생산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ko-KR" altLang="en-US" sz="1000" dirty="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나무위키</a:t>
            </a:r>
            <a:endParaRPr sz="1000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509" name="Google Shape;3509;p71"/>
          <p:cNvCxnSpPr>
            <a:stCxn id="3505" idx="3"/>
          </p:cNvCxnSpPr>
          <p:nvPr/>
        </p:nvCxnSpPr>
        <p:spPr>
          <a:xfrm>
            <a:off x="1880300" y="930100"/>
            <a:ext cx="2253300" cy="1369800"/>
          </a:xfrm>
          <a:prstGeom prst="bentConnector3">
            <a:avLst>
              <a:gd name="adj1" fmla="val 99993"/>
            </a:avLst>
          </a:prstGeom>
          <a:ln w="28575">
            <a:solidFill>
              <a:schemeClr val="accent3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0" name="Google Shape;3510;p71"/>
          <p:cNvCxnSpPr>
            <a:stCxn id="3504" idx="3"/>
          </p:cNvCxnSpPr>
          <p:nvPr/>
        </p:nvCxnSpPr>
        <p:spPr>
          <a:xfrm>
            <a:off x="1880300" y="2158300"/>
            <a:ext cx="1460700" cy="700800"/>
          </a:xfrm>
          <a:prstGeom prst="bentConnector3">
            <a:avLst>
              <a:gd name="adj1" fmla="val 100529"/>
            </a:avLst>
          </a:prstGeom>
          <a:ln w="28575">
            <a:solidFill>
              <a:schemeClr val="accent3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1" name="Google Shape;3511;p71"/>
          <p:cNvCxnSpPr>
            <a:stCxn id="3506" idx="3"/>
          </p:cNvCxnSpPr>
          <p:nvPr/>
        </p:nvCxnSpPr>
        <p:spPr>
          <a:xfrm rot="10800000" flipH="1">
            <a:off x="1880300" y="2665000"/>
            <a:ext cx="885600" cy="723600"/>
          </a:xfrm>
          <a:prstGeom prst="bentConnector3">
            <a:avLst>
              <a:gd name="adj1" fmla="val 99133"/>
            </a:avLst>
          </a:prstGeom>
          <a:ln w="28575">
            <a:solidFill>
              <a:schemeClr val="accent3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2" name="Google Shape;3512;p71"/>
          <p:cNvCxnSpPr>
            <a:stCxn id="3499" idx="1"/>
          </p:cNvCxnSpPr>
          <p:nvPr/>
        </p:nvCxnSpPr>
        <p:spPr>
          <a:xfrm flipH="1">
            <a:off x="6697525" y="1770400"/>
            <a:ext cx="591900" cy="179700"/>
          </a:xfrm>
          <a:prstGeom prst="bentConnector3">
            <a:avLst>
              <a:gd name="adj1" fmla="val 98703"/>
            </a:avLst>
          </a:prstGeom>
          <a:ln w="28575">
            <a:solidFill>
              <a:schemeClr val="accent3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3" name="Google Shape;3513;p71"/>
          <p:cNvCxnSpPr>
            <a:stCxn id="3507" idx="1"/>
          </p:cNvCxnSpPr>
          <p:nvPr/>
        </p:nvCxnSpPr>
        <p:spPr>
          <a:xfrm rot="10800000">
            <a:off x="5936125" y="2882500"/>
            <a:ext cx="1353300" cy="116100"/>
          </a:xfrm>
          <a:prstGeom prst="bentConnector3">
            <a:avLst>
              <a:gd name="adj1" fmla="val 98860"/>
            </a:avLst>
          </a:prstGeom>
          <a:ln w="28575">
            <a:solidFill>
              <a:schemeClr val="accent3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4" name="Google Shape;3514;p71"/>
          <p:cNvCxnSpPr>
            <a:endCxn id="3508" idx="1"/>
          </p:cNvCxnSpPr>
          <p:nvPr/>
        </p:nvCxnSpPr>
        <p:spPr>
          <a:xfrm>
            <a:off x="5462125" y="3053500"/>
            <a:ext cx="1827300" cy="1173300"/>
          </a:xfrm>
          <a:prstGeom prst="bentConnector3">
            <a:avLst>
              <a:gd name="adj1" fmla="val -4"/>
            </a:avLst>
          </a:prstGeom>
          <a:ln w="28575">
            <a:solidFill>
              <a:schemeClr val="accent3">
                <a:lumMod val="90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72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520" name="Google Shape;3520;p72"/>
          <p:cNvSpPr txBox="1">
            <a:spLocks noGrp="1"/>
          </p:cNvSpPr>
          <p:nvPr>
            <p:ph type="subTitle" idx="1"/>
          </p:nvPr>
        </p:nvSpPr>
        <p:spPr>
          <a:xfrm>
            <a:off x="3017525" y="1709927"/>
            <a:ext cx="30999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521" name="Google Shape;3521;p72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22" name="Google Shape;3522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523" name="Google Shape;3523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47" y="2318375"/>
            <a:ext cx="1285576" cy="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0062" y="3225850"/>
            <a:ext cx="2548425" cy="1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39"/>
          <p:cNvSpPr txBox="1">
            <a:spLocks noGrp="1"/>
          </p:cNvSpPr>
          <p:nvPr>
            <p:ph type="title" idx="4294967295"/>
          </p:nvPr>
        </p:nvSpPr>
        <p:spPr>
          <a:xfrm>
            <a:off x="2167128" y="2299322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육회비빔밥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4" name="Google Shape;1954;p39"/>
          <p:cNvSpPr txBox="1">
            <a:spLocks noGrp="1"/>
          </p:cNvSpPr>
          <p:nvPr>
            <p:ph type="subTitle" idx="1"/>
          </p:nvPr>
        </p:nvSpPr>
        <p:spPr>
          <a:xfrm>
            <a:off x="1296375" y="2941409"/>
            <a:ext cx="65511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각기 다른 6명의 팀원들이 지닌 역량과 매력을,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비빔밥의 각 재료처럼 ‘</a:t>
            </a:r>
            <a:r>
              <a:rPr lang="en" sz="1600" b="1">
                <a:latin typeface="Noto Sans KR"/>
                <a:ea typeface="Noto Sans KR"/>
                <a:cs typeface="Noto Sans KR"/>
                <a:sym typeface="Noto Sans KR"/>
              </a:rPr>
              <a:t>비벼짐’</a:t>
            </a: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으로써 조화롭게 펼칠 수 있도록 담아낸 팀.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서로 다른 음식이 합쳐져 조화로운 맛을 내는 비빔밥 처럼,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각기 다른 부서들의 업무를 조화롭게 만들수 있는 ERP Solusion을 목표로 제작하게 되었습니다.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55" name="Google Shape;19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675" y="126098"/>
            <a:ext cx="2173224" cy="2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43"/>
          <p:cNvSpPr txBox="1">
            <a:spLocks noGrp="1"/>
          </p:cNvSpPr>
          <p:nvPr>
            <p:ph type="title"/>
          </p:nvPr>
        </p:nvSpPr>
        <p:spPr>
          <a:xfrm>
            <a:off x="1719072" y="1859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프로그램 선정 배경(미완성)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7" name="Google Shape;1987;p43"/>
          <p:cNvSpPr txBox="1">
            <a:spLocks noGrp="1"/>
          </p:cNvSpPr>
          <p:nvPr>
            <p:ph type="body" idx="1"/>
          </p:nvPr>
        </p:nvSpPr>
        <p:spPr>
          <a:xfrm>
            <a:off x="714650" y="901600"/>
            <a:ext cx="77055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Char char="●"/>
            </a:pPr>
            <a:r>
              <a:rPr lang="en" sz="1300" b="1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정보 제공과 상품 판매 역량</a:t>
            </a:r>
            <a:endParaRPr sz="1300" b="1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trike="sngStrike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-&gt;다나와와 컴퓨존은 제품 정보를 효과적으로 제공하고 상품을 판매하는 데 강점을 가지고 있습니다.</a:t>
            </a:r>
            <a:endParaRPr sz="1200" strike="sngStrike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●"/>
            </a:pPr>
            <a:r>
              <a:rPr lang="en" sz="1300" b="1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자원 및 정보 관리 효율성</a:t>
            </a:r>
            <a:endParaRPr sz="1300" b="1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trike="sngStrike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-&gt;두 회사는 자원과 정보를 효율적으로 관리하여 운영 효율성을 높이는 데 성공했습니다.</a:t>
            </a:r>
            <a:endParaRPr sz="1200" strike="sngStrike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●"/>
            </a:pPr>
            <a:r>
              <a:rPr lang="en" sz="1300" b="1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고객 서비스 및 만족도 우선</a:t>
            </a:r>
            <a:endParaRPr sz="1300" b="1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trike="sngStrike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-&gt;고객 서비스와 만족도를 최우선으로 여기는 접근 방식을 가지고 있습니다.</a:t>
            </a:r>
            <a:endParaRPr sz="1200" strike="sngStrike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●"/>
            </a:pPr>
            <a:r>
              <a:rPr lang="en" sz="1300" b="1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업무 연계성 강화 및 통합 관리</a:t>
            </a:r>
            <a:endParaRPr sz="1300" b="1" dirty="0">
              <a:solidFill>
                <a:srgbClr val="0D0D0D"/>
              </a:solidFill>
              <a:highlight>
                <a:srgbClr val="FFFFFF"/>
              </a:highlight>
              <a:latin typeface="Noto Sans KR" panose="020B0600000101010101" charset="-127"/>
              <a:ea typeface="Noto Sans KR" panose="020B0600000101010101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trike="sngStrike" dirty="0">
                <a:solidFill>
                  <a:srgbClr val="0D0D0D"/>
                </a:solidFill>
                <a:highlight>
                  <a:srgbClr val="FFFFFF"/>
                </a:highlight>
                <a:latin typeface="Noto Sans KR" panose="020B0600000101010101" charset="-127"/>
                <a:ea typeface="Noto Sans KR" panose="020B0600000101010101" charset="-127"/>
              </a:rPr>
              <a:t>-&gt;업무 간 연계성을 강화하여 시너지 효과를 창출하는 데 성공한 경험이 있습니다.</a:t>
            </a:r>
            <a:endParaRPr strike="sngStrike" dirty="0">
              <a:latin typeface="Noto Sans KR" panose="020B0600000101010101" charset="-127"/>
              <a:ea typeface="Noto Sans KR" panose="020B0600000101010101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40"/>
          <p:cNvSpPr txBox="1">
            <a:spLocks noGrp="1"/>
          </p:cNvSpPr>
          <p:nvPr>
            <p:ph type="title"/>
          </p:nvPr>
        </p:nvSpPr>
        <p:spPr>
          <a:xfrm>
            <a:off x="1783050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/>
                <a:ea typeface="Noto Sans KR"/>
                <a:cs typeface="Noto Sans KR"/>
                <a:sym typeface="Noto Sans KR"/>
              </a:rPr>
              <a:t>기획 의도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2" name="Google Shape;1962;p40"/>
          <p:cNvSpPr txBox="1"/>
          <p:nvPr/>
        </p:nvSpPr>
        <p:spPr>
          <a:xfrm>
            <a:off x="974100" y="909379"/>
            <a:ext cx="7088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91919"/>
                </a:solidFill>
                <a:latin typeface="Noto Sans KR"/>
                <a:ea typeface="Noto Sans KR"/>
                <a:cs typeface="Noto Sans KR"/>
                <a:sym typeface="Noto Sans KR"/>
              </a:rPr>
              <a:t>소규모 기업에 근무하며 정립된 시스템없이 운영되던 것에 감안하여</a:t>
            </a:r>
            <a:r>
              <a:rPr lang="en-US" altLang="ko-KR" sz="1200" dirty="0">
                <a:solidFill>
                  <a:srgbClr val="191919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  <a:r>
              <a:rPr lang="en" sz="1200" dirty="0">
                <a:solidFill>
                  <a:srgbClr val="19191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91919"/>
                </a:solidFill>
                <a:latin typeface="Noto Sans KR"/>
                <a:ea typeface="Noto Sans KR"/>
                <a:cs typeface="Noto Sans KR"/>
                <a:sym typeface="Noto Sans KR"/>
              </a:rPr>
              <a:t>필요점을 반영한 ERP 시스템을 만들고자 하였습니다.</a:t>
            </a:r>
            <a:endParaRPr sz="1200" dirty="0">
              <a:solidFill>
                <a:srgbClr val="19191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19191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397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19191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63" name="Google Shape;19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334" y="1683146"/>
            <a:ext cx="1767201" cy="176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723" y="1683146"/>
            <a:ext cx="1767201" cy="176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946" y="1683134"/>
            <a:ext cx="1767201" cy="17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40"/>
          <p:cNvSpPr txBox="1"/>
          <p:nvPr/>
        </p:nvSpPr>
        <p:spPr>
          <a:xfrm>
            <a:off x="1057950" y="3604713"/>
            <a:ext cx="1767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파악하기 힘든 정보</a:t>
            </a:r>
            <a:endParaRPr/>
          </a:p>
        </p:txBody>
      </p:sp>
      <p:sp>
        <p:nvSpPr>
          <p:cNvPr id="1967" name="Google Shape;1967;p40"/>
          <p:cNvSpPr txBox="1"/>
          <p:nvPr/>
        </p:nvSpPr>
        <p:spPr>
          <a:xfrm>
            <a:off x="3818550" y="3573513"/>
            <a:ext cx="16791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정보의 불일치</a:t>
            </a:r>
            <a:endParaRPr/>
          </a:p>
        </p:txBody>
      </p:sp>
      <p:sp>
        <p:nvSpPr>
          <p:cNvPr id="1968" name="Google Shape;1968;p40"/>
          <p:cNvSpPr txBox="1"/>
          <p:nvPr/>
        </p:nvSpPr>
        <p:spPr>
          <a:xfrm>
            <a:off x="6490950" y="3604713"/>
            <a:ext cx="1734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업무 연계성</a:t>
            </a:r>
            <a:endParaRPr/>
          </a:p>
        </p:txBody>
      </p:sp>
      <p:sp>
        <p:nvSpPr>
          <p:cNvPr id="1969" name="Google Shape;1969;p40"/>
          <p:cNvSpPr txBox="1"/>
          <p:nvPr/>
        </p:nvSpPr>
        <p:spPr>
          <a:xfrm>
            <a:off x="2087250" y="4006950"/>
            <a:ext cx="49695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Noto Sans KR"/>
                <a:ea typeface="Noto Sans KR"/>
                <a:cs typeface="Noto Sans KR"/>
                <a:sym typeface="Noto Sans KR"/>
              </a:rPr>
              <a:t>→ 통합 정보 CRUD 관리 시스템의 필요성</a:t>
            </a:r>
            <a:br>
              <a:rPr lang="en" sz="1200">
                <a:solidFill>
                  <a:srgbClr val="191919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500" b="1">
                <a:solidFill>
                  <a:srgbClr val="040C28"/>
                </a:solidFill>
                <a:latin typeface="Noto Sans KR"/>
                <a:ea typeface="Noto Sans KR"/>
                <a:cs typeface="Noto Sans KR"/>
                <a:sym typeface="Noto Sans KR"/>
              </a:rPr>
              <a:t>Create, Read, Update and Delete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4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KR"/>
                <a:ea typeface="Noto Sans KR"/>
                <a:cs typeface="Noto Sans KR"/>
                <a:sym typeface="Noto Sans KR"/>
              </a:rPr>
              <a:t>제작 목표</a:t>
            </a:r>
            <a:endParaRPr b="1"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3" name="Google Shape;1993;p44"/>
          <p:cNvSpPr txBox="1">
            <a:spLocks noGrp="1"/>
          </p:cNvSpPr>
          <p:nvPr>
            <p:ph type="subTitle" idx="1"/>
          </p:nvPr>
        </p:nvSpPr>
        <p:spPr>
          <a:xfrm>
            <a:off x="3533175" y="2032263"/>
            <a:ext cx="2102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통합 업무 시스템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4" name="Google Shape;1994;p44"/>
          <p:cNvSpPr txBox="1">
            <a:spLocks noGrp="1"/>
          </p:cNvSpPr>
          <p:nvPr>
            <p:ph type="subTitle" idx="2"/>
          </p:nvPr>
        </p:nvSpPr>
        <p:spPr>
          <a:xfrm>
            <a:off x="1024128" y="2033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직관적 UI/UX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95" name="Google Shape;1995;p44"/>
          <p:cNvGrpSpPr/>
          <p:nvPr/>
        </p:nvGrpSpPr>
        <p:grpSpPr>
          <a:xfrm>
            <a:off x="1819024" y="1379216"/>
            <a:ext cx="175013" cy="27000"/>
            <a:chOff x="5662375" y="212375"/>
            <a:chExt cx="175013" cy="27000"/>
          </a:xfrm>
        </p:grpSpPr>
        <p:sp>
          <p:nvSpPr>
            <p:cNvPr id="1996" name="Google Shape;1996;p4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999" name="Google Shape;1999;p44"/>
          <p:cNvGrpSpPr/>
          <p:nvPr/>
        </p:nvGrpSpPr>
        <p:grpSpPr>
          <a:xfrm>
            <a:off x="4484494" y="1379228"/>
            <a:ext cx="175013" cy="27000"/>
            <a:chOff x="5662375" y="212375"/>
            <a:chExt cx="175013" cy="27000"/>
          </a:xfrm>
        </p:grpSpPr>
        <p:sp>
          <p:nvSpPr>
            <p:cNvPr id="2000" name="Google Shape;2000;p4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03" name="Google Shape;2003;p44"/>
          <p:cNvGrpSpPr/>
          <p:nvPr/>
        </p:nvGrpSpPr>
        <p:grpSpPr>
          <a:xfrm>
            <a:off x="7149964" y="1379216"/>
            <a:ext cx="175013" cy="27000"/>
            <a:chOff x="5662375" y="212375"/>
            <a:chExt cx="175013" cy="27000"/>
          </a:xfrm>
        </p:grpSpPr>
        <p:sp>
          <p:nvSpPr>
            <p:cNvPr id="2004" name="Google Shape;2004;p4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07" name="Google Shape;2007;p44"/>
          <p:cNvSpPr txBox="1">
            <a:spLocks noGrp="1"/>
          </p:cNvSpPr>
          <p:nvPr>
            <p:ph type="subTitle" idx="3"/>
          </p:nvPr>
        </p:nvSpPr>
        <p:spPr>
          <a:xfrm>
            <a:off x="6355080" y="2033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특화성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8" name="Google Shape;2008;p44"/>
          <p:cNvSpPr txBox="1">
            <a:spLocks noGrp="1"/>
          </p:cNvSpPr>
          <p:nvPr>
            <p:ph type="subTitle" idx="4"/>
          </p:nvPr>
        </p:nvSpPr>
        <p:spPr>
          <a:xfrm>
            <a:off x="3443485" y="2444500"/>
            <a:ext cx="2324413" cy="1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업무간의 상호작용으로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처리되는 시스템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9" name="Google Shape;2009;p44"/>
          <p:cNvSpPr txBox="1">
            <a:spLocks noGrp="1"/>
          </p:cNvSpPr>
          <p:nvPr>
            <p:ph type="subTitle" idx="5"/>
          </p:nvPr>
        </p:nvSpPr>
        <p:spPr>
          <a:xfrm>
            <a:off x="1024125" y="2444500"/>
            <a:ext cx="17649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한눈에 보기 쉬운 UI/UX의 구현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0" name="Google Shape;2010;p44"/>
          <p:cNvSpPr txBox="1">
            <a:spLocks noGrp="1"/>
          </p:cNvSpPr>
          <p:nvPr>
            <p:ph type="subTitle" idx="6"/>
          </p:nvPr>
        </p:nvSpPr>
        <p:spPr>
          <a:xfrm>
            <a:off x="6224510" y="2444500"/>
            <a:ext cx="202603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소규모 기업에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최적화된  프로그램 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011" name="Google Shape;2011;p44"/>
          <p:cNvGrpSpPr/>
          <p:nvPr/>
        </p:nvGrpSpPr>
        <p:grpSpPr>
          <a:xfrm>
            <a:off x="1696099" y="1527349"/>
            <a:ext cx="420796" cy="370732"/>
            <a:chOff x="-3137650" y="2067900"/>
            <a:chExt cx="291450" cy="256775"/>
          </a:xfrm>
        </p:grpSpPr>
        <p:sp>
          <p:nvSpPr>
            <p:cNvPr id="2012" name="Google Shape;2012;p4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015" name="Google Shape;2015;p44"/>
          <p:cNvGrpSpPr/>
          <p:nvPr/>
        </p:nvGrpSpPr>
        <p:grpSpPr>
          <a:xfrm>
            <a:off x="4352015" y="1527385"/>
            <a:ext cx="420796" cy="421770"/>
            <a:chOff x="-3137650" y="2408950"/>
            <a:chExt cx="291450" cy="292125"/>
          </a:xfrm>
        </p:grpSpPr>
        <p:sp>
          <p:nvSpPr>
            <p:cNvPr id="2016" name="Google Shape;2016;p44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021" name="Google Shape;2021;p44"/>
          <p:cNvGrpSpPr/>
          <p:nvPr/>
        </p:nvGrpSpPr>
        <p:grpSpPr>
          <a:xfrm>
            <a:off x="7027102" y="1528371"/>
            <a:ext cx="421914" cy="420759"/>
            <a:chOff x="-2571737" y="2403625"/>
            <a:chExt cx="292225" cy="291425"/>
          </a:xfrm>
        </p:grpSpPr>
        <p:sp>
          <p:nvSpPr>
            <p:cNvPr id="2022" name="Google Shape;2022;p44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2029" name="Google Shape;202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030" name="Google Shape;2030;p44"/>
          <p:cNvGrpSpPr/>
          <p:nvPr/>
        </p:nvGrpSpPr>
        <p:grpSpPr>
          <a:xfrm>
            <a:off x="15" y="3667258"/>
            <a:ext cx="1553985" cy="1476056"/>
            <a:chOff x="1338075" y="463925"/>
            <a:chExt cx="5022575" cy="4585450"/>
          </a:xfrm>
        </p:grpSpPr>
        <p:sp>
          <p:nvSpPr>
            <p:cNvPr id="2031" name="Google Shape;2031;p44"/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4"/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4"/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4"/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4"/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4"/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4"/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4"/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4"/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4"/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4"/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4"/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4"/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4"/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4"/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4"/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4"/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4"/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4"/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4"/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4"/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4"/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4"/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4"/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4"/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4"/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4"/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4"/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4"/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4"/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4"/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4"/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4"/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4"/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4"/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4"/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4"/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4"/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4"/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4"/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4"/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4"/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4"/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4"/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4"/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4"/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4"/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4"/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4"/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4"/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4"/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4"/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4"/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4"/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4"/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4"/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4"/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4"/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4"/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4"/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4"/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4"/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4"/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4"/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reflection stA="10000" endPos="1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5"/>
          <p:cNvSpPr txBox="1">
            <a:spLocks noGrp="1"/>
          </p:cNvSpPr>
          <p:nvPr>
            <p:ph type="title"/>
          </p:nvPr>
        </p:nvSpPr>
        <p:spPr>
          <a:xfrm>
            <a:off x="1315716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0" name="Google Shape;2300;p45"/>
          <p:cNvSpPr txBox="1">
            <a:spLocks noGrp="1"/>
          </p:cNvSpPr>
          <p:nvPr>
            <p:ph type="title" idx="2"/>
          </p:nvPr>
        </p:nvSpPr>
        <p:spPr>
          <a:xfrm>
            <a:off x="1315716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01" name="Google Shape;2301;p45"/>
          <p:cNvSpPr txBox="1">
            <a:spLocks noGrp="1"/>
          </p:cNvSpPr>
          <p:nvPr>
            <p:ph type="subTitle" idx="1"/>
          </p:nvPr>
        </p:nvSpPr>
        <p:spPr>
          <a:xfrm>
            <a:off x="1787716" y="2999225"/>
            <a:ext cx="24957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-US" altLang="ko-KR" dirty="0">
                <a:latin typeface="Noto Sans KR"/>
                <a:ea typeface="Noto Sans KR"/>
                <a:cs typeface="Noto Sans KR"/>
                <a:sym typeface="Noto Sans KR"/>
              </a:rPr>
              <a:t>WBS &amp; Timelines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협업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설계 테이블 &amp; ER-D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oto Sans KR"/>
                <a:ea typeface="Noto Sans KR"/>
                <a:cs typeface="Noto Sans KR"/>
                <a:sym typeface="Noto Sans KR"/>
              </a:rPr>
              <a:t>▪</a:t>
            </a:r>
            <a:r>
              <a:rPr lang="en" dirty="0">
                <a:latin typeface="Noto Sans KR"/>
                <a:ea typeface="Noto Sans KR"/>
                <a:cs typeface="Noto Sans KR"/>
                <a:sym typeface="Noto Sans KR"/>
              </a:rPr>
              <a:t>Modules </a:t>
            </a:r>
            <a:endParaRPr dirty="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2" name="Google Shape;230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03" name="Google Shape;2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500" y="1161300"/>
            <a:ext cx="3332400" cy="187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6"/>
          <p:cNvSpPr txBox="1">
            <a:spLocks noGrp="1"/>
          </p:cNvSpPr>
          <p:nvPr>
            <p:ph type="title"/>
          </p:nvPr>
        </p:nvSpPr>
        <p:spPr>
          <a:xfrm>
            <a:off x="2536800" y="257075"/>
            <a:ext cx="4070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09" name="Google Shape;2309;p4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298" y="914313"/>
            <a:ext cx="2743200" cy="404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46"/>
          <p:cNvSpPr/>
          <p:nvPr/>
        </p:nvSpPr>
        <p:spPr>
          <a:xfrm>
            <a:off x="1261843" y="1075250"/>
            <a:ext cx="8001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Clr>
                <a:srgbClr val="020309"/>
              </a:buClr>
              <a:buSzPts val="1300"/>
              <a:buFont typeface="Plus Jakarta Sans"/>
              <a:buNone/>
            </a:pPr>
            <a:r>
              <a:rPr lang="en" sz="1300" b="1">
                <a:solidFill>
                  <a:srgbClr val="02030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BackEnd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1" name="Google Shape;2311;p4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0400" y="914325"/>
            <a:ext cx="2743200" cy="40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4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2880" y="914313"/>
            <a:ext cx="2743200" cy="404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46"/>
          <p:cNvSpPr/>
          <p:nvPr/>
        </p:nvSpPr>
        <p:spPr>
          <a:xfrm>
            <a:off x="4171943" y="1050563"/>
            <a:ext cx="8001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Clr>
                <a:srgbClr val="020309"/>
              </a:buClr>
              <a:buSzPts val="1300"/>
              <a:buFont typeface="Plus Jakarta Sans"/>
              <a:buNone/>
            </a:pPr>
            <a:r>
              <a:rPr lang="en" sz="1300" b="1">
                <a:solidFill>
                  <a:srgbClr val="02030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FrontEnd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46"/>
          <p:cNvSpPr/>
          <p:nvPr/>
        </p:nvSpPr>
        <p:spPr>
          <a:xfrm>
            <a:off x="7275675" y="1098138"/>
            <a:ext cx="657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Clr>
                <a:srgbClr val="020309"/>
              </a:buClr>
              <a:buSzPts val="1300"/>
              <a:buFont typeface="Plus Jakarta Sans"/>
              <a:buNone/>
            </a:pPr>
            <a:r>
              <a:rPr lang="en" sz="1300" b="1">
                <a:solidFill>
                  <a:srgbClr val="02030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Tools</a:t>
            </a:r>
            <a:endParaRPr sz="1300" b="1">
              <a:solidFill>
                <a:srgbClr val="020309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315" name="Google Shape;2315;p46" descr="Notion.so – A review – Technology in the Classroom"/>
          <p:cNvPicPr preferRelativeResize="0"/>
          <p:nvPr/>
        </p:nvPicPr>
        <p:blipFill rotWithShape="1">
          <a:blip r:embed="rId6">
            <a:alphaModFix/>
          </a:blip>
          <a:srcRect l="13787" t="26682" r="13033" b="27846"/>
          <a:stretch/>
        </p:blipFill>
        <p:spPr>
          <a:xfrm>
            <a:off x="7002749" y="1327544"/>
            <a:ext cx="1172860" cy="48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4524" y="1439101"/>
            <a:ext cx="731525" cy="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12374" y="1439101"/>
            <a:ext cx="731525" cy="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59511" y="2506087"/>
            <a:ext cx="859325" cy="8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0722" y="1877100"/>
            <a:ext cx="1196903" cy="6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58799" y="2093850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4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30732" y="2093860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4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63308" y="3005031"/>
            <a:ext cx="522514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4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14987" y="3005029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127980" y="331105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40622" y="3897362"/>
            <a:ext cx="859325" cy="28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46" descr="Designing a database with MySQL using MySQL Workbench | by Afroshok | Shok  and Oh! | Medium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27976" y="4108247"/>
            <a:ext cx="922396" cy="6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18413" y="1449096"/>
            <a:ext cx="1829550" cy="36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712371" y="3794470"/>
            <a:ext cx="859325" cy="49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78125" y="2628692"/>
            <a:ext cx="1253682" cy="6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4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95761" y="4004901"/>
            <a:ext cx="657597" cy="46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4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51938" y="3969649"/>
            <a:ext cx="657600" cy="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925</Words>
  <Application>Microsoft Office PowerPoint</Application>
  <PresentationFormat>화면 슬라이드 쇼(16:9)</PresentationFormat>
  <Paragraphs>296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Barlow Semi Condensed Medium</vt:lpstr>
      <vt:lpstr>Barlow Semi Condensed Light</vt:lpstr>
      <vt:lpstr>Arial</vt:lpstr>
      <vt:lpstr>Barlow Semi Condensed</vt:lpstr>
      <vt:lpstr>Plus Jakarta Sans</vt:lpstr>
      <vt:lpstr>Noto Sans KR</vt:lpstr>
      <vt:lpstr>Calibri</vt:lpstr>
      <vt:lpstr>Fjalla One</vt:lpstr>
      <vt:lpstr>Technology Consulting by Slidesgo</vt:lpstr>
      <vt:lpstr>Office Theme</vt:lpstr>
      <vt:lpstr>RMBB ERP Solution</vt:lpstr>
      <vt:lpstr>INDEX</vt:lpstr>
      <vt:lpstr>프로그램 소개</vt:lpstr>
      <vt:lpstr>육회비빔밥</vt:lpstr>
      <vt:lpstr>프로그램 선정 배경(미완성)</vt:lpstr>
      <vt:lpstr>기획 의도</vt:lpstr>
      <vt:lpstr>제작 목표</vt:lpstr>
      <vt:lpstr>설계</vt:lpstr>
      <vt:lpstr>개발 환경</vt:lpstr>
      <vt:lpstr>WBS</vt:lpstr>
      <vt:lpstr>TimeLine</vt:lpstr>
      <vt:lpstr>협업</vt:lpstr>
      <vt:lpstr>Git-Flow</vt:lpstr>
      <vt:lpstr>Rule</vt:lpstr>
      <vt:lpstr>Modules</vt:lpstr>
      <vt:lpstr>설계 테이블(재고)</vt:lpstr>
      <vt:lpstr>ER-D</vt:lpstr>
      <vt:lpstr>메뉴 구조도</vt:lpstr>
      <vt:lpstr>기능설명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프로그램 시현</vt:lpstr>
      <vt:lpstr>후기 및 팀원소개</vt:lpstr>
      <vt:lpstr>프로젝트 이슈 체크</vt:lpstr>
      <vt:lpstr>이슈 해결책(예정)</vt:lpstr>
      <vt:lpstr>상세 해결책(예정)</vt:lpstr>
      <vt:lpstr>향후 계획(예정)</vt:lpstr>
      <vt:lpstr>향후 계획(예정)</vt:lpstr>
      <vt:lpstr>TEAM RMBB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RMBB ERP Solution</dc:title>
  <cp:lastModifiedBy>Administrator</cp:lastModifiedBy>
  <cp:revision>5</cp:revision>
  <dcterms:modified xsi:type="dcterms:W3CDTF">2024-03-14T01:47:57Z</dcterms:modified>
</cp:coreProperties>
</file>